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showSpecialPlsOnTitleSld="0">
  <p:sldMasterIdLst>
    <p:sldMasterId id="2147483648" r:id="rId1"/>
  </p:sldMasterIdLst>
  <p:notesMasterIdLst>
    <p:notesMasterId r:id="rId10"/>
  </p:notesMasterIdLst>
  <p:handoutMasterIdLst>
    <p:handoutMasterId r:id="rId91"/>
  </p:handoutMasterIdLst>
  <p:sldIdLst>
    <p:sldId id="256" r:id="rId3"/>
    <p:sldId id="481" r:id="rId4"/>
    <p:sldId id="1121" r:id="rId5"/>
    <p:sldId id="1122" r:id="rId6"/>
    <p:sldId id="1123" r:id="rId7"/>
    <p:sldId id="1114" r:id="rId8"/>
    <p:sldId id="1118" r:id="rId9"/>
    <p:sldId id="1119" r:id="rId11"/>
    <p:sldId id="1124" r:id="rId12"/>
    <p:sldId id="1115" r:id="rId13"/>
    <p:sldId id="1116" r:id="rId14"/>
    <p:sldId id="1005" r:id="rId15"/>
    <p:sldId id="1125" r:id="rId16"/>
    <p:sldId id="1126" r:id="rId17"/>
    <p:sldId id="1127" r:id="rId18"/>
    <p:sldId id="1145" r:id="rId19"/>
    <p:sldId id="1128" r:id="rId20"/>
    <p:sldId id="1129" r:id="rId21"/>
    <p:sldId id="1130" r:id="rId22"/>
    <p:sldId id="1131" r:id="rId23"/>
    <p:sldId id="1132" r:id="rId24"/>
    <p:sldId id="1134" r:id="rId25"/>
    <p:sldId id="1133" r:id="rId26"/>
    <p:sldId id="1135" r:id="rId27"/>
    <p:sldId id="1136" r:id="rId28"/>
    <p:sldId id="1137" r:id="rId29"/>
    <p:sldId id="1138" r:id="rId30"/>
    <p:sldId id="1141" r:id="rId31"/>
    <p:sldId id="1143" r:id="rId32"/>
    <p:sldId id="1146" r:id="rId33"/>
    <p:sldId id="1147" r:id="rId34"/>
    <p:sldId id="1029" r:id="rId35"/>
    <p:sldId id="1031" r:id="rId36"/>
    <p:sldId id="1144" r:id="rId37"/>
    <p:sldId id="1150" r:id="rId38"/>
    <p:sldId id="1151" r:id="rId39"/>
    <p:sldId id="1033" r:id="rId40"/>
    <p:sldId id="1036" r:id="rId41"/>
    <p:sldId id="1037" r:id="rId42"/>
    <p:sldId id="1038" r:id="rId43"/>
    <p:sldId id="1040" r:id="rId44"/>
    <p:sldId id="1041" r:id="rId45"/>
    <p:sldId id="1042" r:id="rId46"/>
    <p:sldId id="1058" r:id="rId47"/>
    <p:sldId id="1059" r:id="rId48"/>
    <p:sldId id="1060" r:id="rId49"/>
    <p:sldId id="1071" r:id="rId50"/>
    <p:sldId id="1072" r:id="rId51"/>
    <p:sldId id="1073" r:id="rId52"/>
    <p:sldId id="1074" r:id="rId53"/>
    <p:sldId id="1075" r:id="rId54"/>
    <p:sldId id="1076" r:id="rId55"/>
    <p:sldId id="1077" r:id="rId56"/>
    <p:sldId id="1078" r:id="rId57"/>
    <p:sldId id="1079" r:id="rId58"/>
    <p:sldId id="1152" r:id="rId59"/>
    <p:sldId id="1080" r:id="rId60"/>
    <p:sldId id="1081" r:id="rId61"/>
    <p:sldId id="1082" r:id="rId62"/>
    <p:sldId id="1083" r:id="rId63"/>
    <p:sldId id="1084" r:id="rId64"/>
    <p:sldId id="1085" r:id="rId65"/>
    <p:sldId id="1086" r:id="rId66"/>
    <p:sldId id="1087" r:id="rId67"/>
    <p:sldId id="1148" r:id="rId68"/>
    <p:sldId id="1089" r:id="rId69"/>
    <p:sldId id="1090" r:id="rId70"/>
    <p:sldId id="1091" r:id="rId71"/>
    <p:sldId id="1093" r:id="rId72"/>
    <p:sldId id="1095" r:id="rId73"/>
    <p:sldId id="1096" r:id="rId74"/>
    <p:sldId id="1097" r:id="rId75"/>
    <p:sldId id="1098" r:id="rId76"/>
    <p:sldId id="1099" r:id="rId77"/>
    <p:sldId id="1100" r:id="rId78"/>
    <p:sldId id="1101" r:id="rId79"/>
    <p:sldId id="1102" r:id="rId80"/>
    <p:sldId id="1103" r:id="rId81"/>
    <p:sldId id="1105" r:id="rId82"/>
    <p:sldId id="1106" r:id="rId83"/>
    <p:sldId id="1107" r:id="rId84"/>
    <p:sldId id="1110" r:id="rId85"/>
    <p:sldId id="1111" r:id="rId86"/>
    <p:sldId id="1112" r:id="rId87"/>
    <p:sldId id="514" r:id="rId88"/>
    <p:sldId id="1149" r:id="rId89"/>
    <p:sldId id="448" r:id="rId90"/>
  </p:sldIdLst>
  <p:sldSz cx="9144000" cy="6858000" type="screen4x3"/>
  <p:notesSz cx="6797675" cy="9928225"/>
  <p:custDataLst>
    <p:tags r:id="rId95"/>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FF"/>
    <a:srgbClr val="000000"/>
    <a:srgbClr val="FFFFFF"/>
    <a:srgbClr val="E6E6E6"/>
    <a:srgbClr val="5E8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autoAdjust="0"/>
    <p:restoredTop sz="85573" autoAdjust="0"/>
  </p:normalViewPr>
  <p:slideViewPr>
    <p:cSldViewPr>
      <p:cViewPr varScale="1">
        <p:scale>
          <a:sx n="76" d="100"/>
          <a:sy n="76" d="100"/>
        </p:scale>
        <p:origin x="1236"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1.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repr</a:t>
            </a:r>
            <a:r>
              <a:rPr lang="en-US" altLang="zh-CN" b="0" i="0" dirty="0">
                <a:solidFill>
                  <a:srgbClr val="333333"/>
                </a:solidFill>
                <a:effectLst/>
                <a:latin typeface="Helvetica Neue"/>
              </a:rPr>
              <a:t>() </a:t>
            </a:r>
            <a:r>
              <a:rPr lang="zh-CN" altLang="en-US" b="0" i="0" dirty="0">
                <a:solidFill>
                  <a:srgbClr val="333333"/>
                </a:solidFill>
                <a:effectLst/>
                <a:latin typeface="Helvetica Neue"/>
              </a:rPr>
              <a:t>函数将对象转化为供解释器读取的形式。</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返回一个对象的 </a:t>
            </a:r>
            <a:r>
              <a:rPr lang="en-US" altLang="zh-CN" b="0" i="0" dirty="0">
                <a:solidFill>
                  <a:srgbClr val="333333"/>
                </a:solidFill>
                <a:effectLst/>
                <a:latin typeface="Helvetica Neue"/>
              </a:rPr>
              <a:t>string </a:t>
            </a:r>
            <a:r>
              <a:rPr lang="zh-CN" altLang="en-US" b="0" i="0" dirty="0">
                <a:solidFill>
                  <a:srgbClr val="333333"/>
                </a:solidFill>
                <a:effectLst/>
                <a:latin typeface="Helvetica Neue"/>
              </a:rPr>
              <a:t>格式</a:t>
            </a:r>
            <a:endParaRPr lang="en-US" altLang="zh-CN" b="0" i="0" dirty="0">
              <a:solidFill>
                <a:srgbClr val="333333"/>
              </a:solidFill>
              <a:effectLst/>
              <a:latin typeface="Helvetica Neue"/>
            </a:endParaRPr>
          </a:p>
          <a:p>
            <a:r>
              <a:rPr lang="en-US" altLang="zh-CN" b="0" i="0" dirty="0">
                <a:solidFill>
                  <a:srgbClr val="4D4D4D"/>
                </a:solidFill>
                <a:effectLst/>
                <a:latin typeface="-apple-system"/>
              </a:rPr>
              <a:t>str()</a:t>
            </a:r>
            <a:r>
              <a:rPr lang="zh-CN" altLang="en-US" b="0" i="0" dirty="0">
                <a:solidFill>
                  <a:srgbClr val="4D4D4D"/>
                </a:solidFill>
                <a:effectLst/>
                <a:latin typeface="-apple-system"/>
              </a:rPr>
              <a:t>函数：将值转化为适于人阅读的字符串的形式</a:t>
            </a:r>
            <a:br>
              <a:rPr lang="zh-CN" altLang="en-US" dirty="0"/>
            </a:br>
            <a:r>
              <a:rPr lang="en-US" altLang="zh-CN" b="0" i="0" dirty="0" err="1">
                <a:solidFill>
                  <a:srgbClr val="4D4D4D"/>
                </a:solidFill>
                <a:effectLst/>
                <a:latin typeface="-apple-system"/>
              </a:rPr>
              <a:t>repr</a:t>
            </a:r>
            <a:r>
              <a:rPr lang="en-US" altLang="zh-CN" b="0" i="0" dirty="0">
                <a:solidFill>
                  <a:srgbClr val="4D4D4D"/>
                </a:solidFill>
                <a:effectLst/>
                <a:latin typeface="-apple-system"/>
              </a:rPr>
              <a:t>()</a:t>
            </a:r>
            <a:r>
              <a:rPr lang="zh-CN" altLang="en-US" b="0" i="0" dirty="0">
                <a:solidFill>
                  <a:srgbClr val="4D4D4D"/>
                </a:solidFill>
                <a:effectLst/>
                <a:latin typeface="-apple-system"/>
              </a:rPr>
              <a:t>函数：将值转化为供解释器读取的字符串形式</a:t>
            </a:r>
            <a:endParaRPr lang="en-US" altLang="zh-CN" b="0" i="0" dirty="0">
              <a:solidFill>
                <a:srgbClr val="4D4D4D"/>
              </a:solidFill>
              <a:effectLst/>
              <a:latin typeface="-apple-system"/>
            </a:endParaRPr>
          </a:p>
          <a:p>
            <a:r>
              <a:rPr lang="zh-CN" altLang="en-US" b="0" i="0" dirty="0">
                <a:solidFill>
                  <a:srgbClr val="4D4D4D"/>
                </a:solidFill>
                <a:effectLst/>
                <a:latin typeface="-apple-system"/>
              </a:rPr>
              <a:t>整数变为 字符串 没啥区别。</a:t>
            </a:r>
            <a:endParaRPr lang="en-US" altLang="zh-CN" b="0" i="0" dirty="0">
              <a:solidFill>
                <a:srgbClr val="4D4D4D"/>
              </a:solidFill>
              <a:effectLst/>
              <a:latin typeface="-apple-system"/>
            </a:endParaRPr>
          </a:p>
          <a:p>
            <a:r>
              <a:rPr lang="zh-CN" altLang="en-US" b="0" i="0" dirty="0">
                <a:solidFill>
                  <a:srgbClr val="404040"/>
                </a:solidFill>
                <a:effectLst/>
                <a:latin typeface="-apple-system"/>
              </a:rPr>
              <a:t>当我们把一个字符串传给 </a:t>
            </a:r>
            <a:r>
              <a:rPr lang="en-US" altLang="zh-CN" dirty="0"/>
              <a:t>str()</a:t>
            </a:r>
            <a:r>
              <a:rPr lang="zh-CN" altLang="en-US" b="0" i="0" dirty="0">
                <a:solidFill>
                  <a:srgbClr val="404040"/>
                </a:solidFill>
                <a:effectLst/>
                <a:latin typeface="-apple-system"/>
              </a:rPr>
              <a:t> 函数再打印到终端的时候，输出的字符不带引号。而将一个字符串传给 </a:t>
            </a:r>
            <a:r>
              <a:rPr lang="en-US" altLang="zh-CN" dirty="0" err="1"/>
              <a:t>repr</a:t>
            </a:r>
            <a:r>
              <a:rPr lang="en-US" altLang="zh-CN" dirty="0"/>
              <a:t>()</a:t>
            </a:r>
            <a:r>
              <a:rPr lang="zh-CN" altLang="en-US" b="0" i="0" dirty="0">
                <a:solidFill>
                  <a:srgbClr val="404040"/>
                </a:solidFill>
                <a:effectLst/>
                <a:latin typeface="-apple-system"/>
              </a:rPr>
              <a:t> 函数再打印到终端的时候，输出的字符带有引号。</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noProof="1">
                <a:solidFill>
                  <a:srgbClr val="FF0000"/>
                </a:solidFill>
              </a:rPr>
              <a:t>顺序不限，即包含关系，但是必须从外往里不跨扒</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isdecimal</a:t>
            </a:r>
            <a:r>
              <a:rPr lang="en-US" altLang="zh-CN" b="0" i="0" dirty="0">
                <a:solidFill>
                  <a:srgbClr val="333333"/>
                </a:solidFill>
                <a:effectLst/>
                <a:latin typeface="Helvetica Neue"/>
              </a:rPr>
              <a:t>() </a:t>
            </a:r>
            <a:r>
              <a:rPr lang="zh-CN" altLang="en-US" b="0" i="0" dirty="0">
                <a:solidFill>
                  <a:srgbClr val="333333"/>
                </a:solidFill>
                <a:effectLst/>
                <a:latin typeface="Helvetica Neue"/>
              </a:rPr>
              <a:t>方法检查字符串是否只包含十进制字符。这种方法只存在于</a:t>
            </a:r>
            <a:r>
              <a:rPr lang="en-US" altLang="zh-CN" b="0" i="0" dirty="0" err="1">
                <a:solidFill>
                  <a:srgbClr val="333333"/>
                </a:solidFill>
                <a:effectLst/>
                <a:latin typeface="Helvetica Neue"/>
              </a:rPr>
              <a:t>unicode</a:t>
            </a:r>
            <a:r>
              <a:rPr lang="zh-CN" altLang="en-US" b="0" i="0" dirty="0">
                <a:solidFill>
                  <a:srgbClr val="333333"/>
                </a:solidFill>
                <a:effectLst/>
                <a:latin typeface="Helvetica Neue"/>
              </a:rPr>
              <a:t>对象。</a:t>
            </a:r>
            <a:endParaRPr lang="en-US" altLang="zh-CN" b="0" i="0" dirty="0">
              <a:solidFill>
                <a:srgbClr val="333333"/>
              </a:solidFill>
              <a:effectLst/>
              <a:latin typeface="Helvetica Neue"/>
            </a:endParaRPr>
          </a:p>
          <a:p>
            <a:r>
              <a:rPr lang="zh-CN" altLang="en-US" b="1" i="0" dirty="0">
                <a:solidFill>
                  <a:srgbClr val="333333"/>
                </a:solidFill>
                <a:effectLst/>
                <a:latin typeface="Helvetica Neue"/>
              </a:rPr>
              <a:t>注意</a:t>
            </a:r>
            <a:r>
              <a:rPr lang="en-US" altLang="zh-CN" b="1" i="0" dirty="0">
                <a:solidFill>
                  <a:srgbClr val="333333"/>
                </a:solidFill>
                <a:effectLst/>
                <a:latin typeface="Helvetica Neue"/>
              </a:rPr>
              <a:t>:</a:t>
            </a:r>
            <a:r>
              <a:rPr lang="zh-CN" altLang="en-US" b="0" i="0" dirty="0">
                <a:solidFill>
                  <a:srgbClr val="333333"/>
                </a:solidFill>
                <a:effectLst/>
                <a:latin typeface="Helvetica Neue"/>
              </a:rPr>
              <a:t>定义一个十进制字符串，只需要在字符串前添加 </a:t>
            </a:r>
            <a:r>
              <a:rPr lang="en-US" altLang="zh-CN" b="0" i="0" dirty="0">
                <a:solidFill>
                  <a:srgbClr val="333333"/>
                </a:solidFill>
                <a:effectLst/>
                <a:latin typeface="Helvetica Neue"/>
              </a:rPr>
              <a:t>'u' </a:t>
            </a:r>
            <a:r>
              <a:rPr lang="zh-CN" altLang="en-US" b="0" i="0" dirty="0">
                <a:solidFill>
                  <a:srgbClr val="333333"/>
                </a:solidFill>
                <a:effectLst/>
                <a:latin typeface="Helvetica Neue"/>
              </a:rPr>
              <a:t>前缀即可。</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Helvetica Neue"/>
              </a:rPr>
              <a:t>用</a:t>
            </a:r>
            <a:r>
              <a:rPr lang="en-US" altLang="zh-CN" b="0" i="0" dirty="0">
                <a:solidFill>
                  <a:srgbClr val="666666"/>
                </a:solidFill>
                <a:effectLst/>
                <a:latin typeface="Helvetica Neue"/>
              </a:rPr>
              <a:t>Unicode</a:t>
            </a:r>
            <a:r>
              <a:rPr lang="zh-CN" altLang="en-US" b="0" i="0" dirty="0">
                <a:solidFill>
                  <a:srgbClr val="666666"/>
                </a:solidFill>
                <a:effectLst/>
                <a:latin typeface="Helvetica Neue"/>
              </a:rPr>
              <a:t>编码比</a:t>
            </a:r>
            <a:r>
              <a:rPr lang="en-US" altLang="zh-CN" b="0" i="0" dirty="0">
                <a:solidFill>
                  <a:srgbClr val="666666"/>
                </a:solidFill>
                <a:effectLst/>
                <a:latin typeface="Helvetica Neue"/>
              </a:rPr>
              <a:t>ASCII</a:t>
            </a:r>
            <a:r>
              <a:rPr lang="zh-CN" altLang="en-US" b="0" i="0" dirty="0">
                <a:solidFill>
                  <a:srgbClr val="666666"/>
                </a:solidFill>
                <a:effectLst/>
                <a:latin typeface="Helvetica Neue"/>
              </a:rPr>
              <a:t>编码需要多一倍的存储空间，在存储和传输上就十分不划算。</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Courier New" panose="02070309020205020404" pitchFamily="49" charset="0"/>
              </a:rPr>
              <a:t>#array.array(typecode,[initializer]) </a:t>
            </a:r>
            <a:endParaRPr lang="en-US" altLang="zh-CN" dirty="0">
              <a:solidFill>
                <a:srgbClr val="000000"/>
              </a:solidFill>
              <a:effectLst/>
              <a:latin typeface="Courier New" panose="02070309020205020404" pitchFamily="49" charset="0"/>
            </a:endParaRPr>
          </a:p>
          <a:p>
            <a:r>
              <a:rPr lang="en-US" altLang="zh-CN" dirty="0"/>
              <a:t>--</a:t>
            </a:r>
            <a:r>
              <a:rPr lang="en-US" altLang="zh-CN" dirty="0" err="1">
                <a:solidFill>
                  <a:srgbClr val="000000"/>
                </a:solidFill>
                <a:effectLst/>
                <a:latin typeface="Courier New" panose="02070309020205020404" pitchFamily="49" charset="0"/>
              </a:rPr>
              <a:t>typecode</a:t>
            </a:r>
            <a:r>
              <a:rPr lang="en-US" altLang="zh-CN" dirty="0">
                <a:solidFill>
                  <a:srgbClr val="000000"/>
                </a:solidFill>
                <a:effectLst/>
                <a:latin typeface="Courier New" panose="02070309020205020404" pitchFamily="49" charset="0"/>
              </a:rPr>
              <a:t>:</a:t>
            </a:r>
            <a:r>
              <a:rPr lang="zh-CN" altLang="en-US" dirty="0">
                <a:solidFill>
                  <a:srgbClr val="000000"/>
                </a:solidFill>
                <a:effectLst/>
                <a:latin typeface="Courier New" panose="02070309020205020404" pitchFamily="49" charset="0"/>
              </a:rPr>
              <a:t>元素类型代码；</a:t>
            </a:r>
            <a:r>
              <a:rPr lang="en-US" altLang="zh-CN" dirty="0">
                <a:solidFill>
                  <a:srgbClr val="000000"/>
                </a:solidFill>
                <a:effectLst/>
                <a:latin typeface="Courier New" panose="02070309020205020404" pitchFamily="49" charset="0"/>
              </a:rPr>
              <a:t>initializer:</a:t>
            </a:r>
            <a:r>
              <a:rPr lang="zh-CN" altLang="en-US" dirty="0">
                <a:solidFill>
                  <a:srgbClr val="000000"/>
                </a:solidFill>
                <a:effectLst/>
                <a:latin typeface="Courier New" panose="02070309020205020404" pitchFamily="49" charset="0"/>
              </a:rPr>
              <a:t>初始化器，若数组为空，则省略初始化器 </a:t>
            </a:r>
            <a:r>
              <a:rPr lang="en-US" altLang="zh-CN" dirty="0" err="1">
                <a:solidFill>
                  <a:srgbClr val="000000"/>
                </a:solidFill>
                <a:effectLst/>
                <a:latin typeface="Courier New" panose="02070309020205020404" pitchFamily="49" charset="0"/>
              </a:rPr>
              <a:t>arr</a:t>
            </a:r>
            <a:r>
              <a:rPr lang="en-US" altLang="zh-CN" dirty="0">
                <a:solidFill>
                  <a:srgbClr val="000000"/>
                </a:solidFill>
                <a:effectLst/>
                <a:latin typeface="Courier New" panose="02070309020205020404" pitchFamily="49" charset="0"/>
              </a:rPr>
              <a:t> </a:t>
            </a:r>
            <a:r>
              <a:rPr lang="en-US" altLang="zh-CN" dirty="0"/>
              <a:t>= </a:t>
            </a:r>
            <a:r>
              <a:rPr lang="en-US" altLang="zh-CN" dirty="0" err="1"/>
              <a:t>array.array</a:t>
            </a:r>
            <a:r>
              <a:rPr lang="en-US" altLang="zh-CN" dirty="0"/>
              <a:t>(</a:t>
            </a:r>
            <a:r>
              <a:rPr lang="en-US" altLang="zh-CN" dirty="0">
                <a:solidFill>
                  <a:srgbClr val="800000"/>
                </a:solidFill>
                <a:effectLst/>
                <a:latin typeface="Courier New" panose="02070309020205020404" pitchFamily="49" charset="0"/>
              </a:rPr>
              <a:t>'</a:t>
            </a:r>
            <a:r>
              <a:rPr lang="en-US" altLang="zh-CN" dirty="0" err="1">
                <a:solidFill>
                  <a:srgbClr val="800000"/>
                </a:solidFill>
                <a:effectLst/>
                <a:latin typeface="Courier New" panose="02070309020205020404" pitchFamily="49" charset="0"/>
              </a:rPr>
              <a:t>i</a:t>
            </a:r>
            <a:r>
              <a:rPr lang="en-US" altLang="zh-CN" dirty="0">
                <a:solidFill>
                  <a:srgbClr val="800000"/>
                </a:solidFill>
                <a:effectLst/>
                <a:latin typeface="Courier New" panose="02070309020205020404" pitchFamily="49" charset="0"/>
              </a:rPr>
              <a:t>'</a:t>
            </a:r>
            <a:r>
              <a:rPr lang="en-US" altLang="zh-CN" dirty="0"/>
              <a:t>,[</a:t>
            </a:r>
            <a:r>
              <a:rPr lang="en-US" altLang="zh-CN" dirty="0">
                <a:solidFill>
                  <a:srgbClr val="800080"/>
                </a:solidFill>
                <a:effectLst/>
                <a:latin typeface="Courier New" panose="02070309020205020404" pitchFamily="49" charset="0"/>
              </a:rPr>
              <a:t>0</a:t>
            </a:r>
            <a:r>
              <a:rPr lang="en-US" altLang="zh-CN" dirty="0"/>
              <a:t>,</a:t>
            </a:r>
            <a:r>
              <a:rPr lang="en-US" altLang="zh-CN" dirty="0">
                <a:solidFill>
                  <a:srgbClr val="800080"/>
                </a:solidFill>
                <a:effectLst/>
                <a:latin typeface="Courier New" panose="02070309020205020404" pitchFamily="49" charset="0"/>
              </a:rPr>
              <a:t>1</a:t>
            </a:r>
            <a:r>
              <a:rPr lang="en-US" altLang="zh-CN" dirty="0"/>
              <a:t>,</a:t>
            </a:r>
            <a:r>
              <a:rPr lang="en-US" altLang="zh-CN" dirty="0">
                <a:solidFill>
                  <a:srgbClr val="800080"/>
                </a:solidFill>
                <a:effectLst/>
                <a:latin typeface="Courier New" panose="02070309020205020404" pitchFamily="49" charset="0"/>
              </a:rPr>
              <a:t>1</a:t>
            </a:r>
            <a:r>
              <a:rPr lang="en-US" altLang="zh-CN" dirty="0"/>
              <a:t>,</a:t>
            </a:r>
            <a:r>
              <a:rPr lang="en-US" altLang="zh-CN" dirty="0">
                <a:solidFill>
                  <a:srgbClr val="800080"/>
                </a:solidFill>
                <a:effectLst/>
                <a:latin typeface="Courier New" panose="02070309020205020404" pitchFamily="49" charset="0"/>
              </a:rPr>
              <a:t>3</a:t>
            </a:r>
            <a:r>
              <a:rPr lang="en-US" altLang="zh-CN" dirty="0">
                <a:solidFill>
                  <a:srgbClr val="000000"/>
                </a:solidFill>
                <a:effectLst/>
                <a:latin typeface="Courier New" panose="02070309020205020404" pitchFamily="49" charset="0"/>
              </a:rPr>
              <a:t>])</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Natural Language Processing</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u="none" strike="noStrike">
                <a:solidFill>
                  <a:srgbClr val="5A75E0"/>
                </a:solidFill>
                <a:effectLst/>
                <a:latin typeface="PingFang SC"/>
              </a:rPr>
              <a:t>regular expression</a:t>
            </a:r>
            <a:endParaRPr lang="zh-CN" altLang="en-US"/>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\u4e00-\u9fa5”</a:t>
            </a:r>
            <a:r>
              <a:rPr lang="zh-CN" altLang="en-US" dirty="0"/>
              <a:t>是</a:t>
            </a:r>
            <a:r>
              <a:rPr lang="en-US" altLang="zh-CN" dirty="0" err="1"/>
              <a:t>unicode</a:t>
            </a:r>
            <a:r>
              <a:rPr lang="zh-CN" altLang="en-US" dirty="0"/>
              <a:t>编码，一种全世界语言都包括的一种编码</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https://blog.mimvp.com/article/28284.html</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match</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尝试从字符串的起始位置匹配一个模式，如果不是起始位置匹配成功的话，</a:t>
            </a:r>
            <a:r>
              <a:rPr lang="en-US" altLang="zh-CN" b="0" i="0" dirty="0">
                <a:solidFill>
                  <a:srgbClr val="333333"/>
                </a:solidFill>
                <a:effectLst/>
                <a:latin typeface="Helvetica Neue"/>
              </a:rPr>
              <a:t>match()</a:t>
            </a:r>
            <a:r>
              <a:rPr lang="zh-CN" altLang="en-US" b="0" i="0" dirty="0">
                <a:solidFill>
                  <a:srgbClr val="333333"/>
                </a:solidFill>
                <a:effectLst/>
                <a:latin typeface="Helvetica Neue"/>
              </a:rPr>
              <a:t>就返回</a:t>
            </a:r>
            <a:r>
              <a:rPr lang="en-US" altLang="zh-CN" b="0" i="0" dirty="0">
                <a:solidFill>
                  <a:srgbClr val="333333"/>
                </a:solidFill>
                <a:effectLst/>
                <a:latin typeface="Helvetica Neue"/>
              </a:rPr>
              <a:t>none</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P107</a:t>
            </a:r>
            <a:r>
              <a:rPr lang="zh-CN" altLang="en-US" dirty="0"/>
              <a:t>最上面，</a:t>
            </a:r>
            <a:r>
              <a:rPr lang="en-US" altLang="zh-CN" dirty="0"/>
              <a:t>P112 </a:t>
            </a:r>
            <a:r>
              <a:rPr lang="zh-CN" altLang="en-US" dirty="0"/>
              <a:t>（？</a:t>
            </a:r>
            <a:r>
              <a:rPr lang="en-US" altLang="zh-CN" dirty="0" err="1"/>
              <a:t>iLmsux</a:t>
            </a:r>
            <a:r>
              <a:rPr lang="zh-CN" altLang="en-US" dirty="0"/>
              <a:t>）</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&gt;&gt;&gt; from datetime import datetime &gt;&gt;&gt; now = </a:t>
            </a:r>
            <a:r>
              <a:rPr lang="en-US" altLang="zh-CN" dirty="0" err="1"/>
              <a:t>datetime.now</a:t>
            </a:r>
            <a:r>
              <a:rPr lang="en-US" altLang="zh-CN" dirty="0"/>
              <a:t>() &gt;&gt;&gt; print(str(now)) 2017-04-22 15:41:33.012917 &gt;&gt;&gt; print(</a:t>
            </a:r>
            <a:r>
              <a:rPr lang="en-US" altLang="zh-CN" dirty="0" err="1"/>
              <a:t>repr</a:t>
            </a:r>
            <a:r>
              <a:rPr lang="en-US" altLang="zh-CN" dirty="0"/>
              <a:t>(now)) </a:t>
            </a:r>
            <a:r>
              <a:rPr lang="en-US" altLang="zh-CN" dirty="0" err="1"/>
              <a:t>datetime.datetime</a:t>
            </a:r>
            <a:r>
              <a:rPr lang="en-US" altLang="zh-CN" dirty="0"/>
              <a:t>(2017, 4, 22, 15, 41, 33, 12917)</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整数默认是 </a:t>
            </a:r>
            <a:r>
              <a:rPr lang="en-US" altLang="zh-CN" dirty="0"/>
              <a:t>d</a:t>
            </a:r>
            <a:endParaRPr lang="en-US" altLang="zh-CN" dirty="0"/>
          </a:p>
          <a:p>
            <a:r>
              <a:rPr lang="zh-CN" altLang="en-US" dirty="0"/>
              <a:t>浮点数类型 ，默认是 </a:t>
            </a:r>
            <a:r>
              <a:rPr lang="en-US" altLang="zh-CN" dirty="0"/>
              <a:t>e </a:t>
            </a:r>
            <a:r>
              <a:rPr lang="zh-CN" altLang="en-US" dirty="0"/>
              <a:t>如果没有指定。</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&lt; &gt;  </a:t>
            </a:r>
            <a:r>
              <a:rPr lang="zh-CN" altLang="en-US" dirty="0"/>
              <a:t>如果 数值 超过宽度咋办？</a:t>
            </a:r>
            <a:endParaRPr lang="en-US" altLang="zh-CN" dirty="0"/>
          </a:p>
          <a:p>
            <a:r>
              <a:rPr lang="zh-CN" altLang="en-US" dirty="0"/>
              <a:t>对称，则忽略；不对称，左少右多！</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精度哎，注意哎</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find() </a:t>
            </a:r>
            <a:r>
              <a:rPr lang="zh-CN" altLang="en-US" b="0" i="0" dirty="0">
                <a:solidFill>
                  <a:srgbClr val="333333"/>
                </a:solidFill>
                <a:effectLst/>
                <a:latin typeface="Helvetica Neue"/>
              </a:rPr>
              <a:t>方法检测字符串中是否包含子字符串 </a:t>
            </a:r>
            <a:r>
              <a:rPr lang="en-US" altLang="zh-CN" b="0" i="0" dirty="0">
                <a:solidFill>
                  <a:srgbClr val="333333"/>
                </a:solidFill>
                <a:effectLst/>
                <a:latin typeface="Helvetica Neue"/>
              </a:rPr>
              <a:t>str </a:t>
            </a:r>
            <a:r>
              <a:rPr lang="zh-CN" altLang="en-US" b="0" i="0" dirty="0">
                <a:solidFill>
                  <a:srgbClr val="333333"/>
                </a:solidFill>
                <a:effectLst/>
                <a:latin typeface="Helvetica Neue"/>
              </a:rPr>
              <a:t>，如果指定 </a:t>
            </a:r>
            <a:r>
              <a:rPr lang="en-US" altLang="zh-CN" b="0" i="0" dirty="0">
                <a:solidFill>
                  <a:srgbClr val="333333"/>
                </a:solidFill>
                <a:effectLst/>
                <a:latin typeface="Helvetica Neue"/>
              </a:rPr>
              <a:t>beg</a:t>
            </a:r>
            <a:r>
              <a:rPr lang="zh-CN" altLang="en-US" b="0" i="0" dirty="0">
                <a:solidFill>
                  <a:srgbClr val="333333"/>
                </a:solidFill>
                <a:effectLst/>
                <a:latin typeface="Helvetica Neue"/>
              </a:rPr>
              <a:t>（开始） 和 </a:t>
            </a:r>
            <a:r>
              <a:rPr lang="en-US" altLang="zh-CN" b="0" i="0" dirty="0">
                <a:solidFill>
                  <a:srgbClr val="333333"/>
                </a:solidFill>
                <a:effectLst/>
                <a:latin typeface="Helvetica Neue"/>
              </a:rPr>
              <a:t>end</a:t>
            </a:r>
            <a:r>
              <a:rPr lang="zh-CN" altLang="en-US" b="0" i="0" dirty="0">
                <a:solidFill>
                  <a:srgbClr val="333333"/>
                </a:solidFill>
                <a:effectLst/>
                <a:latin typeface="Helvetica Neue"/>
              </a:rPr>
              <a:t>（结束） 范围，则检查是否包含在指定范围内，如果指定范围内如果包含指定索引值，返回的是索引值在字符串中的起始位置。如果不包含索引值，返回</a:t>
            </a:r>
            <a:r>
              <a:rPr lang="en-US" altLang="zh-CN" b="0" i="0" dirty="0">
                <a:solidFill>
                  <a:srgbClr val="333333"/>
                </a:solidFill>
                <a:effectLst/>
                <a:latin typeface="Helvetica Neue"/>
              </a:rPr>
              <a:t>-1</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split() </a:t>
            </a:r>
            <a:r>
              <a:rPr lang="zh-CN" altLang="en-US" b="0" i="0" dirty="0">
                <a:solidFill>
                  <a:srgbClr val="333333"/>
                </a:solidFill>
                <a:effectLst/>
                <a:latin typeface="Helvetica Neue"/>
              </a:rPr>
              <a:t>通过指定分隔符对字符串进行切片，如果第二个参数 </a:t>
            </a:r>
            <a:r>
              <a:rPr lang="en-US" altLang="zh-CN" b="0" i="0" dirty="0">
                <a:solidFill>
                  <a:srgbClr val="333333"/>
                </a:solidFill>
                <a:effectLst/>
                <a:latin typeface="Helvetica Neue"/>
              </a:rPr>
              <a:t>num </a:t>
            </a:r>
            <a:r>
              <a:rPr lang="zh-CN" altLang="en-US" b="0" i="0" dirty="0">
                <a:solidFill>
                  <a:srgbClr val="333333"/>
                </a:solidFill>
                <a:effectLst/>
                <a:latin typeface="Helvetica Neue"/>
              </a:rPr>
              <a:t>有指定值，则分割为 </a:t>
            </a:r>
            <a:r>
              <a:rPr lang="en-US" altLang="zh-CN" b="0" i="0" dirty="0">
                <a:solidFill>
                  <a:srgbClr val="333333"/>
                </a:solidFill>
                <a:effectLst/>
                <a:latin typeface="Helvetica Neue"/>
              </a:rPr>
              <a:t>num+1 </a:t>
            </a:r>
            <a:r>
              <a:rPr lang="zh-CN" altLang="en-US" b="0" i="0" dirty="0">
                <a:solidFill>
                  <a:srgbClr val="333333"/>
                </a:solidFill>
                <a:effectLst/>
                <a:latin typeface="Helvetica Neue"/>
              </a:rPr>
              <a:t>个子字符串。</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split() </a:t>
            </a:r>
            <a:r>
              <a:rPr lang="zh-CN" altLang="en-US" b="0" i="0" dirty="0">
                <a:solidFill>
                  <a:srgbClr val="333333"/>
                </a:solidFill>
                <a:effectLst/>
                <a:latin typeface="Helvetica Neue"/>
              </a:rPr>
              <a:t>通过指定分隔符对字符串进行切片，如果第二个参数 </a:t>
            </a:r>
            <a:r>
              <a:rPr lang="en-US" altLang="zh-CN" b="0" i="0" dirty="0">
                <a:solidFill>
                  <a:srgbClr val="333333"/>
                </a:solidFill>
                <a:effectLst/>
                <a:latin typeface="Helvetica Neue"/>
              </a:rPr>
              <a:t>num </a:t>
            </a:r>
            <a:r>
              <a:rPr lang="zh-CN" altLang="en-US" b="0" i="0" dirty="0">
                <a:solidFill>
                  <a:srgbClr val="333333"/>
                </a:solidFill>
                <a:effectLst/>
                <a:latin typeface="Helvetica Neue"/>
              </a:rPr>
              <a:t>有指定值，则分割为 </a:t>
            </a:r>
            <a:r>
              <a:rPr lang="en-US" altLang="zh-CN" b="0" i="0" dirty="0">
                <a:solidFill>
                  <a:srgbClr val="333333"/>
                </a:solidFill>
                <a:effectLst/>
                <a:latin typeface="Helvetica Neue"/>
              </a:rPr>
              <a:t>num+1 </a:t>
            </a:r>
            <a:r>
              <a:rPr lang="zh-CN" altLang="en-US" b="0" i="0" dirty="0">
                <a:solidFill>
                  <a:srgbClr val="333333"/>
                </a:solidFill>
                <a:effectLst/>
                <a:latin typeface="Helvetica Neue"/>
              </a:rPr>
              <a:t>个子字符串。</a:t>
            </a:r>
            <a:endParaRPr lang="en-US" altLang="zh-CN" b="0" i="0" dirty="0">
              <a:solidFill>
                <a:srgbClr val="333333"/>
              </a:solidFill>
              <a:effectLst/>
              <a:latin typeface="Helvetica Neue"/>
            </a:endParaRPr>
          </a:p>
          <a:p>
            <a:r>
              <a:rPr lang="en-US" altLang="zh-CN" dirty="0" err="1">
                <a:solidFill>
                  <a:srgbClr val="000000"/>
                </a:solidFill>
                <a:effectLst/>
              </a:rPr>
              <a:t>str</a:t>
            </a:r>
            <a:r>
              <a:rPr lang="en-US" altLang="zh-CN" dirty="0" err="1">
                <a:solidFill>
                  <a:srgbClr val="666600"/>
                </a:solidFill>
                <a:effectLst/>
              </a:rPr>
              <a:t>.</a:t>
            </a:r>
            <a:r>
              <a:rPr lang="en-US" altLang="zh-CN" dirty="0" err="1">
                <a:solidFill>
                  <a:srgbClr val="000000"/>
                </a:solidFill>
                <a:effectLst/>
              </a:rPr>
              <a:t>split</a:t>
            </a:r>
            <a:r>
              <a:rPr lang="en-US" altLang="zh-CN" dirty="0">
                <a:solidFill>
                  <a:srgbClr val="666600"/>
                </a:solidFill>
                <a:effectLst/>
              </a:rPr>
              <a:t>(</a:t>
            </a:r>
            <a:r>
              <a:rPr lang="en-US" altLang="zh-CN" dirty="0">
                <a:solidFill>
                  <a:srgbClr val="000000"/>
                </a:solidFill>
                <a:effectLst/>
              </a:rPr>
              <a:t>str</a:t>
            </a:r>
            <a:r>
              <a:rPr lang="en-US" altLang="zh-CN" dirty="0">
                <a:solidFill>
                  <a:srgbClr val="666600"/>
                </a:solidFill>
                <a:effectLst/>
              </a:rPr>
              <a:t>=</a:t>
            </a:r>
            <a:r>
              <a:rPr lang="en-US" altLang="zh-CN" dirty="0">
                <a:solidFill>
                  <a:srgbClr val="008800"/>
                </a:solidFill>
                <a:effectLst/>
              </a:rPr>
              <a:t>""</a:t>
            </a:r>
            <a:r>
              <a:rPr lang="en-US" altLang="zh-CN" dirty="0">
                <a:solidFill>
                  <a:srgbClr val="666600"/>
                </a:solidFill>
                <a:effectLst/>
              </a:rPr>
              <a:t>,</a:t>
            </a:r>
            <a:r>
              <a:rPr lang="en-US" altLang="zh-CN" dirty="0">
                <a:solidFill>
                  <a:srgbClr val="000000"/>
                </a:solidFill>
                <a:effectLst/>
              </a:rPr>
              <a:t> num</a:t>
            </a:r>
            <a:r>
              <a:rPr lang="en-US" altLang="zh-CN" dirty="0">
                <a:solidFill>
                  <a:srgbClr val="666600"/>
                </a:solidFill>
                <a:effectLst/>
              </a:rPr>
              <a:t>=</a:t>
            </a:r>
            <a:r>
              <a:rPr lang="en-US" altLang="zh-CN" dirty="0" err="1">
                <a:solidFill>
                  <a:srgbClr val="000088"/>
                </a:solidFill>
                <a:effectLst/>
              </a:rPr>
              <a:t>string</a:t>
            </a:r>
            <a:r>
              <a:rPr lang="en-US" altLang="zh-CN" dirty="0" err="1">
                <a:solidFill>
                  <a:srgbClr val="666600"/>
                </a:solidFill>
                <a:effectLst/>
              </a:rPr>
              <a:t>.</a:t>
            </a:r>
            <a:r>
              <a:rPr lang="en-US" altLang="zh-CN" dirty="0" err="1">
                <a:solidFill>
                  <a:srgbClr val="000000"/>
                </a:solidFill>
                <a:effectLst/>
              </a:rPr>
              <a:t>count</a:t>
            </a:r>
            <a:r>
              <a:rPr lang="en-US" altLang="zh-CN" dirty="0">
                <a:solidFill>
                  <a:srgbClr val="666600"/>
                </a:solidFill>
                <a:effectLst/>
              </a:rPr>
              <a:t>(</a:t>
            </a:r>
            <a:r>
              <a:rPr lang="en-US" altLang="zh-CN" dirty="0">
                <a:solidFill>
                  <a:srgbClr val="000000"/>
                </a:solidFill>
                <a:effectLst/>
              </a:rPr>
              <a:t>str</a:t>
            </a:r>
            <a:r>
              <a:rPr lang="en-US" altLang="zh-CN" dirty="0">
                <a:solidFill>
                  <a:srgbClr val="666600"/>
                </a:solidFill>
                <a:effectLst/>
              </a:rPr>
              <a:t>))</a:t>
            </a:r>
            <a:endParaRPr lang="en-US" altLang="zh-CN" dirty="0">
              <a:solidFill>
                <a:srgbClr val="666600"/>
              </a:solidFill>
              <a:effectLst/>
            </a:endParaRPr>
          </a:p>
          <a:p>
            <a:pPr algn="l" latinLnBrk="1">
              <a:buFont typeface="Arial" panose="020B0604020202020204" pitchFamily="34" charset="0"/>
              <a:buChar char="•"/>
            </a:pPr>
            <a:r>
              <a:rPr lang="en-US" altLang="zh-CN" b="0" i="0" dirty="0">
                <a:solidFill>
                  <a:srgbClr val="333333"/>
                </a:solidFill>
                <a:effectLst/>
                <a:latin typeface="Helvetica Neue"/>
              </a:rPr>
              <a:t>str -- </a:t>
            </a:r>
            <a:r>
              <a:rPr lang="zh-CN" altLang="en-US" b="0" i="0" dirty="0">
                <a:solidFill>
                  <a:srgbClr val="333333"/>
                </a:solidFill>
                <a:effectLst/>
                <a:latin typeface="Helvetica Neue"/>
              </a:rPr>
              <a:t>分隔符，默认为所有的空字符，包括空格、换行</a:t>
            </a:r>
            <a:r>
              <a:rPr lang="en-US" altLang="zh-CN" b="0" i="0" dirty="0">
                <a:solidFill>
                  <a:srgbClr val="333333"/>
                </a:solidFill>
                <a:effectLst/>
                <a:latin typeface="Helvetica Neue"/>
              </a:rPr>
              <a:t>(\n)</a:t>
            </a:r>
            <a:r>
              <a:rPr lang="zh-CN" altLang="en-US" b="0" i="0" dirty="0">
                <a:solidFill>
                  <a:srgbClr val="333333"/>
                </a:solidFill>
                <a:effectLst/>
                <a:latin typeface="Helvetica Neue"/>
              </a:rPr>
              <a:t>、制表符</a:t>
            </a:r>
            <a:r>
              <a:rPr lang="en-US" altLang="zh-CN" b="0" i="0" dirty="0">
                <a:solidFill>
                  <a:srgbClr val="333333"/>
                </a:solidFill>
                <a:effectLst/>
                <a:latin typeface="Helvetica Neue"/>
              </a:rPr>
              <a:t>(\t)</a:t>
            </a:r>
            <a:r>
              <a:rPr lang="zh-CN" altLang="en-US" b="0" i="0" dirty="0">
                <a:solidFill>
                  <a:srgbClr val="333333"/>
                </a:solidFill>
                <a:effectLst/>
                <a:latin typeface="Helvetica Neue"/>
              </a:rPr>
              <a:t>等。</a:t>
            </a:r>
            <a:endParaRPr lang="zh-CN" altLang="en-US" b="0" i="0" dirty="0">
              <a:solidFill>
                <a:srgbClr val="333333"/>
              </a:solidFill>
              <a:effectLst/>
              <a:latin typeface="Helvetica Neue"/>
            </a:endParaRPr>
          </a:p>
          <a:p>
            <a:pPr algn="l" latinLnBrk="1">
              <a:buFont typeface="Arial" panose="020B0604020202020204" pitchFamily="34" charset="0"/>
              <a:buChar char="•"/>
            </a:pPr>
            <a:r>
              <a:rPr lang="en-US" altLang="zh-CN" b="0" i="0" dirty="0">
                <a:solidFill>
                  <a:srgbClr val="333333"/>
                </a:solidFill>
                <a:effectLst/>
                <a:latin typeface="Helvetica Neue"/>
              </a:rPr>
              <a:t>num -- </a:t>
            </a:r>
            <a:r>
              <a:rPr lang="zh-CN" altLang="en-US" b="0" i="0" dirty="0">
                <a:solidFill>
                  <a:srgbClr val="333333"/>
                </a:solidFill>
                <a:effectLst/>
                <a:latin typeface="Helvetica Neue"/>
              </a:rPr>
              <a:t>分割次数。默认为 </a:t>
            </a:r>
            <a:r>
              <a:rPr lang="en-US" altLang="zh-CN" b="0" i="0" dirty="0">
                <a:solidFill>
                  <a:srgbClr val="333333"/>
                </a:solidFill>
                <a:effectLst/>
                <a:latin typeface="Helvetica Neue"/>
              </a:rPr>
              <a:t>-1, </a:t>
            </a:r>
            <a:r>
              <a:rPr lang="zh-CN" altLang="en-US" b="0" i="0" dirty="0">
                <a:solidFill>
                  <a:srgbClr val="333333"/>
                </a:solidFill>
                <a:effectLst/>
                <a:latin typeface="Helvetica Neue"/>
              </a:rPr>
              <a:t>即分隔所有。</a:t>
            </a:r>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7775294E-DD0B-4ADA-B2CE-1CB153928A16}" type="datetime1">
              <a:rPr lang="zh-CN" altLang="en-US" smtClean="0"/>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1C72BF6F-5A02-4831-9FA0-009308AEA2AB}" type="datetime1">
              <a:rPr lang="zh-CN" altLang="en-US" smtClean="0"/>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A1D426B4-1F25-492E-895D-2E88D5A0EA76}" type="datetime1">
              <a:rPr lang="zh-CN" altLang="en-US" smtClean="0"/>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6F1D7779-2E5A-4E69-9A41-55C20F0D6C84}" type="datetime1">
              <a:rPr lang="zh-CN" altLang="en-US" smtClean="0"/>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endParaRPr lang="zh-CN" altLang="en-US" dirty="0"/>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1B78A00-4E32-4070-A0D6-3EA0A7FC5736}" type="datetime1">
              <a:rPr lang="zh-CN" altLang="en-US" smtClean="0"/>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5082C15C-15ED-4FE8-8379-DE4D565199F6}" type="datetime1">
              <a:rPr lang="zh-CN" altLang="en-US" smtClean="0"/>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D3DDD7E9-E98D-4A5C-AACB-CCD0B19EDE16}" type="datetime1">
              <a:rPr lang="zh-CN" altLang="en-US" smtClean="0"/>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endParaRPr lang="zh-CN" altLang="en-US" dirty="0"/>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287177B7-0B30-4C6E-9665-BE663F5CA5CA}" type="datetime1">
              <a:rPr lang="zh-CN" altLang="en-US" smtClean="0"/>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31" name="图片 2"/>
          <p:cNvPicPr>
            <a:picLocks noChangeAspect="1"/>
          </p:cNvPicPr>
          <p:nvPr userDrawn="1"/>
        </p:nvPicPr>
        <p:blipFill>
          <a:blip r:embed="rId9"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03D94200-E123-495C-A0D6-9DE4BD160323}" type="datetime1">
              <a:rPr lang="zh-CN" altLang="en-US" smtClean="0"/>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endParaRPr lang="zh-CN" altLang="en-US" dirty="0"/>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anose="02020603050405020304" pitchFamily="18" charset="0"/>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wmf"/><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6.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6.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6.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hyperlink" Target="http://)/?(www\.)?python\.org"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8.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8.jpe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8.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8.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8.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 Target="slide86.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8.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8.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slide" Target="slide7.xml"/><Relationship Id="rId1" Type="http://schemas.openxmlformats.org/officeDocument/2006/relationships/hyperlink" Target="https://docs.python.org/zh-cn/3.9/library/stdtypes.html#textseq" TargetMode="Externa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5858014"/>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endParaRPr lang="zh-CN" altLang="en-US" sz="3600" b="1" dirty="0">
              <a:latin typeface="Comic Sans MS" panose="030F0702030302020204" pitchFamily="66" charset="0"/>
            </a:endParaRPr>
          </a:p>
          <a:p>
            <a:pPr algn="ctr" eaLnBrk="1" hangingPunct="1">
              <a:buFont typeface="Wingdings" panose="05000000000000000000" pitchFamily="2" charset="2"/>
              <a:buNone/>
            </a:pPr>
            <a:r>
              <a:rPr lang="zh-CN" altLang="en-US" sz="1400" b="1" dirty="0">
                <a:latin typeface="Comic Sans MS" panose="030F0702030302020204" pitchFamily="66" charset="0"/>
              </a:rPr>
              <a:t>（</a:t>
            </a:r>
            <a:r>
              <a:rPr lang="zh-CN" altLang="en-US" sz="1400" b="1" dirty="0">
                <a:solidFill>
                  <a:schemeClr val="accent2"/>
                </a:solidFill>
                <a:latin typeface="Comic Sans MS" panose="030F0702030302020204" pitchFamily="66" charset="0"/>
              </a:rPr>
              <a:t>字符串与正则表达式</a:t>
            </a:r>
            <a:r>
              <a:rPr lang="zh-CN" altLang="en-US" sz="1400" b="1" dirty="0">
                <a:latin typeface="Comic Sans MS" panose="030F0702030302020204" pitchFamily="66" charset="0"/>
              </a:rPr>
              <a:t>）</a:t>
            </a:r>
            <a:endParaRPr lang="zh-CN" altLang="en-US" sz="1400" b="1" dirty="0">
              <a:latin typeface="Comic Sans MS" panose="030F0702030302020204" pitchFamily="66" charset="0"/>
            </a:endParaRP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&amp; System Design</a:t>
            </a:r>
            <a:endParaRPr lang="en-US" altLang="zh-CN" sz="32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4</a:t>
            </a:r>
            <a:r>
              <a:rPr lang="zh-CN" altLang="en-US" sz="3200" b="1" dirty="0">
                <a:solidFill>
                  <a:srgbClr val="FF0000"/>
                </a:solidFill>
                <a:latin typeface="Comic Sans MS" panose="030F0702030302020204" pitchFamily="66" charset="0"/>
              </a:rPr>
              <a:t>章 字符串与正则表达式</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(String &amp; Regular Expression)</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李培培 马学森 李俊照</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a:p>
            <a:pPr algn="ctr">
              <a:lnSpc>
                <a:spcPts val="2000"/>
              </a:lnSpc>
            </a:pPr>
            <a:r>
              <a:rPr lang="zh-CN" altLang="en-US" sz="2600" b="1" dirty="0">
                <a:solidFill>
                  <a:schemeClr val="tx2"/>
                </a:solidFill>
                <a:latin typeface="宋体" panose="02010600030101010101" pitchFamily="2" charset="-122"/>
              </a:rPr>
              <a:t>合肥工业大学 计算机与信息学院  </a:t>
            </a:r>
            <a:endParaRPr lang="zh-CN" altLang="en-US"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2020</a:t>
            </a:r>
            <a:r>
              <a:rPr lang="zh-CN" altLang="en-US" sz="2600" b="1" dirty="0">
                <a:solidFill>
                  <a:schemeClr val="tx2"/>
                </a:solidFill>
                <a:latin typeface="宋体" panose="02010600030101010101" pitchFamily="2" charset="-122"/>
              </a:rPr>
              <a:t>年</a:t>
            </a:r>
            <a:r>
              <a:rPr lang="en-US" altLang="zh-CN" sz="2600" b="1" dirty="0">
                <a:solidFill>
                  <a:schemeClr val="tx2"/>
                </a:solidFill>
                <a:latin typeface="宋体" panose="02010600030101010101" pitchFamily="2" charset="-122"/>
              </a:rPr>
              <a:t>5</a:t>
            </a:r>
            <a:r>
              <a:rPr lang="zh-CN" altLang="en-US" sz="2600" b="1" dirty="0">
                <a:solidFill>
                  <a:schemeClr val="tx2"/>
                </a:solidFill>
                <a:latin typeface="宋体" panose="02010600030101010101" pitchFamily="2" charset="-122"/>
              </a:rPr>
              <a:t>月</a:t>
            </a: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3789040"/>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TextBox 2"/>
          <p:cNvSpPr txBox="1">
            <a:spLocks noChangeArrowheads="1"/>
          </p:cNvSpPr>
          <p:nvPr/>
        </p:nvSpPr>
        <p:spPr bwMode="auto">
          <a:xfrm>
            <a:off x="756731" y="1373759"/>
            <a:ext cx="6114944"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n"/>
              <a:defRPr/>
            </a:pPr>
            <a:r>
              <a:rPr lang="en-US" altLang="zh-CN" sz="2400" dirty="0"/>
              <a:t> </a:t>
            </a:r>
            <a:r>
              <a:rPr lang="zh-CN" altLang="en-US" sz="2400" b="1" dirty="0">
                <a:latin typeface="Times New Roman" panose="02020603050405020304" pitchFamily="18" charset="0"/>
                <a:ea typeface="仿宋" panose="02010609060101010101" pitchFamily="49" charset="-122"/>
              </a:rPr>
              <a:t>新格式化方法</a:t>
            </a:r>
            <a:r>
              <a:rPr lang="en-US" altLang="zh-CN" sz="2400" b="1" dirty="0">
                <a:latin typeface="Times New Roman" panose="02020603050405020304" pitchFamily="18" charset="0"/>
                <a:ea typeface="仿宋" panose="02010609060101010101" pitchFamily="49" charset="-122"/>
              </a:rPr>
              <a:t>---</a:t>
            </a:r>
            <a:r>
              <a:rPr lang="en-US" altLang="zh-CN" sz="2400" b="1" dirty="0">
                <a:solidFill>
                  <a:srgbClr val="FF0000"/>
                </a:solidFill>
                <a:latin typeface="Times New Roman" panose="02020603050405020304" pitchFamily="18" charset="0"/>
                <a:ea typeface="仿宋" panose="02010609060101010101" pitchFamily="49" charset="-122"/>
              </a:rPr>
              <a:t>format()</a:t>
            </a:r>
            <a:r>
              <a:rPr lang="zh-CN" altLang="zh-CN" sz="2400" b="1" dirty="0">
                <a:solidFill>
                  <a:srgbClr val="FF0000"/>
                </a:solidFill>
                <a:latin typeface="Times New Roman" panose="02020603050405020304" pitchFamily="18" charset="0"/>
                <a:ea typeface="仿宋" panose="02010609060101010101" pitchFamily="49" charset="-122"/>
              </a:rPr>
              <a:t>方法</a:t>
            </a:r>
            <a:r>
              <a:rPr lang="zh-CN" altLang="zh-CN" sz="2400" b="1" dirty="0">
                <a:solidFill>
                  <a:srgbClr val="262626"/>
                </a:solidFill>
                <a:latin typeface="Times New Roman" panose="02020603050405020304" pitchFamily="18" charset="0"/>
                <a:ea typeface="仿宋" panose="02010609060101010101" pitchFamily="49" charset="-122"/>
              </a:rPr>
              <a:t>的基本使用</a:t>
            </a:r>
            <a:endParaRPr lang="zh-CN" altLang="en-US" sz="2400" b="1" dirty="0">
              <a:solidFill>
                <a:srgbClr val="262626"/>
              </a:solidFill>
              <a:latin typeface="Times New Roman" panose="02020603050405020304" pitchFamily="18" charset="0"/>
              <a:ea typeface="仿宋" panose="02010609060101010101" pitchFamily="49" charset="-122"/>
            </a:endParaRPr>
          </a:p>
        </p:txBody>
      </p:sp>
      <p:sp>
        <p:nvSpPr>
          <p:cNvPr id="6" name="矩形 1"/>
          <p:cNvSpPr>
            <a:spLocks noChangeArrowheads="1"/>
          </p:cNvSpPr>
          <p:nvPr/>
        </p:nvSpPr>
        <p:spPr bwMode="auto">
          <a:xfrm>
            <a:off x="1043608" y="1896979"/>
            <a:ext cx="7488238" cy="784830"/>
          </a:xfrm>
          <a:prstGeom prst="rect">
            <a:avLst/>
          </a:prstGeom>
          <a:noFill/>
          <a:ln w="9525">
            <a:noFill/>
            <a:miter lim="800000"/>
          </a:ln>
        </p:spPr>
        <p:txBody>
          <a:bodyPr>
            <a:spAutoFit/>
          </a:bodyPr>
          <a:lstStyle/>
          <a:p>
            <a:pPr>
              <a:spcBef>
                <a:spcPts val="600"/>
              </a:spcBef>
            </a:pPr>
            <a:r>
              <a:rPr lang="zh-CN" altLang="zh-CN" sz="2000" dirty="0"/>
              <a:t>字符串</a:t>
            </a:r>
            <a:r>
              <a:rPr lang="en-US" altLang="zh-CN" sz="2000" dirty="0"/>
              <a:t>format()</a:t>
            </a:r>
            <a:r>
              <a:rPr lang="zh-CN" altLang="zh-CN" sz="2000" dirty="0"/>
              <a:t>方法的基本使用格式是：</a:t>
            </a:r>
            <a:endParaRPr lang="zh-CN" altLang="en-US" sz="2000" dirty="0"/>
          </a:p>
          <a:p>
            <a:pPr>
              <a:spcBef>
                <a:spcPts val="600"/>
              </a:spcBef>
            </a:pPr>
            <a:r>
              <a:rPr lang="en-US" altLang="zh-CN" sz="2000" dirty="0"/>
              <a:t>          </a:t>
            </a:r>
            <a:r>
              <a:rPr lang="en-US" altLang="zh-CN" sz="2000" b="1" dirty="0"/>
              <a:t>&lt;</a:t>
            </a:r>
            <a:r>
              <a:rPr lang="zh-CN" altLang="zh-CN" sz="2000" b="1" dirty="0"/>
              <a:t>模板字符串</a:t>
            </a:r>
            <a:r>
              <a:rPr lang="en-US" altLang="zh-CN" sz="2000" b="1" dirty="0"/>
              <a:t>&gt;.format(&lt;</a:t>
            </a:r>
            <a:r>
              <a:rPr lang="zh-CN" altLang="zh-CN" sz="2000" b="1" dirty="0"/>
              <a:t>逗号分隔的参数</a:t>
            </a:r>
            <a:r>
              <a:rPr lang="en-US" altLang="zh-CN" sz="2000" b="1" dirty="0"/>
              <a:t>&gt;)</a:t>
            </a:r>
            <a:endParaRPr lang="zh-CN" altLang="zh-CN" sz="2000" b="1" dirty="0"/>
          </a:p>
        </p:txBody>
      </p:sp>
      <p:pic>
        <p:nvPicPr>
          <p:cNvPr id="7" name="图片 5"/>
          <p:cNvPicPr>
            <a:picLocks noChangeAspect="1" noChangeArrowheads="1"/>
          </p:cNvPicPr>
          <p:nvPr/>
        </p:nvPicPr>
        <p:blipFill>
          <a:blip r:embed="rId1" cstate="print"/>
          <a:srcRect/>
          <a:stretch>
            <a:fillRect/>
          </a:stretch>
        </p:blipFill>
        <p:spPr bwMode="auto">
          <a:xfrm>
            <a:off x="678156" y="2913201"/>
            <a:ext cx="7364412" cy="1822450"/>
          </a:xfrm>
          <a:prstGeom prst="rect">
            <a:avLst/>
          </a:prstGeom>
          <a:noFill/>
          <a:ln w="9525">
            <a:noFill/>
            <a:miter lim="800000"/>
            <a:headEnd/>
            <a:tailEnd/>
          </a:ln>
        </p:spPr>
      </p:pic>
      <p:pic>
        <p:nvPicPr>
          <p:cNvPr id="8" name="图片 6"/>
          <p:cNvPicPr>
            <a:picLocks noChangeAspect="1" noChangeArrowheads="1"/>
          </p:cNvPicPr>
          <p:nvPr/>
        </p:nvPicPr>
        <p:blipFill>
          <a:blip r:embed="rId2" cstate="print"/>
          <a:srcRect/>
          <a:stretch>
            <a:fillRect/>
          </a:stretch>
        </p:blipFill>
        <p:spPr bwMode="auto">
          <a:xfrm>
            <a:off x="555407" y="4809575"/>
            <a:ext cx="7343775" cy="1625600"/>
          </a:xfrm>
          <a:prstGeom prst="rect">
            <a:avLst/>
          </a:prstGeom>
          <a:noFill/>
          <a:ln w="9525">
            <a:noFill/>
            <a:miter lim="800000"/>
            <a:headEnd/>
            <a:tailEnd/>
          </a:ln>
        </p:spPr>
      </p:pic>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grpSp>
        <p:nvGrpSpPr>
          <p:cNvPr id="16" name="组合 114"/>
          <p:cNvGrpSpPr/>
          <p:nvPr/>
        </p:nvGrpSpPr>
        <p:grpSpPr>
          <a:xfrm>
            <a:off x="-540568" y="116632"/>
            <a:ext cx="6225040" cy="662730"/>
            <a:chOff x="-198275" y="3380765"/>
            <a:chExt cx="6225040" cy="662730"/>
          </a:xfrm>
        </p:grpSpPr>
        <p:grpSp>
          <p:nvGrpSpPr>
            <p:cNvPr id="17" name="组合 105"/>
            <p:cNvGrpSpPr/>
            <p:nvPr/>
          </p:nvGrpSpPr>
          <p:grpSpPr>
            <a:xfrm>
              <a:off x="-198275" y="3380765"/>
              <a:ext cx="6225040" cy="662730"/>
              <a:chOff x="-198275" y="3380765"/>
              <a:chExt cx="6225040" cy="662730"/>
            </a:xfrm>
          </p:grpSpPr>
          <p:sp>
            <p:nvSpPr>
              <p:cNvPr id="1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8" name="图片 17" descr="12.jpg"/>
            <p:cNvPicPr>
              <a:picLocks noChangeAspect="1"/>
            </p:cNvPicPr>
            <p:nvPr/>
          </p:nvPicPr>
          <p:blipFill>
            <a:blip r:embed="rId3"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7"/>
          <p:cNvPicPr>
            <a:picLocks noChangeAspect="1" noChangeArrowheads="1"/>
          </p:cNvPicPr>
          <p:nvPr/>
        </p:nvPicPr>
        <p:blipFill>
          <a:blip r:embed="rId1" cstate="print"/>
          <a:srcRect/>
          <a:stretch>
            <a:fillRect/>
          </a:stretch>
        </p:blipFill>
        <p:spPr bwMode="auto">
          <a:xfrm>
            <a:off x="545138" y="3250915"/>
            <a:ext cx="8213769" cy="2372639"/>
          </a:xfrm>
          <a:prstGeom prst="rect">
            <a:avLst/>
          </a:prstGeom>
          <a:noFill/>
          <a:ln w="9525">
            <a:noFill/>
            <a:miter lim="800000"/>
            <a:headEnd/>
            <a:tailEnd/>
          </a:ln>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矩形 1"/>
          <p:cNvSpPr>
            <a:spLocks noChangeArrowheads="1"/>
          </p:cNvSpPr>
          <p:nvPr/>
        </p:nvSpPr>
        <p:spPr bwMode="auto">
          <a:xfrm>
            <a:off x="527973" y="1552316"/>
            <a:ext cx="8064500" cy="2575064"/>
          </a:xfrm>
          <a:prstGeom prst="rect">
            <a:avLst/>
          </a:prstGeom>
          <a:noFill/>
          <a:ln w="9525">
            <a:noFill/>
            <a:miter lim="800000"/>
          </a:ln>
        </p:spPr>
        <p:txBody>
          <a:bodyPr>
            <a:spAutoFit/>
          </a:bodyPr>
          <a:lstStyle/>
          <a:p>
            <a:pPr marL="342900" indent="-342900">
              <a:buClr>
                <a:srgbClr val="FF0000"/>
              </a:buClr>
              <a:buFont typeface="Wingdings" panose="05000000000000000000" pitchFamily="2" charset="2"/>
              <a:buChar char="n"/>
            </a:pPr>
            <a:r>
              <a:rPr lang="en-US" altLang="zh-CN" sz="2000" dirty="0"/>
              <a:t>format()</a:t>
            </a:r>
            <a:r>
              <a:rPr lang="zh-CN" altLang="zh-CN" sz="2000" dirty="0"/>
              <a:t>方法中模板字符串的槽除了包括参数序号，还可以包括格式控制信息。</a:t>
            </a:r>
            <a:endParaRPr lang="en-US" altLang="zh-CN" sz="2000" dirty="0"/>
          </a:p>
          <a:p>
            <a:pPr marL="742950" lvl="1" indent="-285750">
              <a:buClr>
                <a:srgbClr val="FF0000"/>
              </a:buClr>
              <a:buFontTx/>
              <a:buChar char="•"/>
            </a:pPr>
            <a:r>
              <a:rPr lang="zh-CN" altLang="zh-CN" sz="2000" b="1" dirty="0"/>
              <a:t>槽的内部样式：</a:t>
            </a:r>
            <a:r>
              <a:rPr lang="en-US" altLang="zh-CN" sz="2000" b="1" dirty="0"/>
              <a:t>{&lt;</a:t>
            </a:r>
            <a:r>
              <a:rPr lang="zh-CN" altLang="zh-CN" sz="2000" b="1" dirty="0"/>
              <a:t>参数序号</a:t>
            </a:r>
            <a:r>
              <a:rPr lang="en-US" altLang="zh-CN" sz="2000" b="1" dirty="0"/>
              <a:t>&gt;: &lt;</a:t>
            </a:r>
            <a:r>
              <a:rPr lang="zh-CN" altLang="zh-CN" sz="2000" b="1" dirty="0"/>
              <a:t>格式控制标记</a:t>
            </a:r>
            <a:r>
              <a:rPr lang="en-US" altLang="zh-CN" sz="2000" b="1" dirty="0"/>
              <a:t>&gt;}  </a:t>
            </a:r>
            <a:endParaRPr lang="zh-CN" altLang="en-US" sz="2000" b="1" dirty="0"/>
          </a:p>
          <a:p>
            <a:pPr marL="285750" indent="-285750">
              <a:lnSpc>
                <a:spcPts val="1600"/>
              </a:lnSpc>
              <a:buClr>
                <a:srgbClr val="FF0000"/>
              </a:buClr>
            </a:pPr>
            <a:endParaRPr lang="zh-CN" altLang="en-US" sz="2000" dirty="0"/>
          </a:p>
          <a:p>
            <a:pPr marL="342900" indent="-342900">
              <a:buClr>
                <a:srgbClr val="FF0000"/>
              </a:buClr>
              <a:buFont typeface="Wingdings" panose="05000000000000000000" pitchFamily="2" charset="2"/>
              <a:buChar char="n"/>
            </a:pPr>
            <a:r>
              <a:rPr lang="zh-CN" altLang="zh-CN" sz="2000" dirty="0"/>
              <a:t>格式控制标记用来控制参数显示时的格式</a:t>
            </a:r>
            <a:r>
              <a:rPr lang="zh-CN" altLang="en-US" sz="2000" dirty="0"/>
              <a:t>：</a:t>
            </a:r>
            <a:endParaRPr lang="en-US" altLang="zh-CN" sz="2000" dirty="0"/>
          </a:p>
          <a:p>
            <a:pPr marL="800100" lvl="1" indent="-342900">
              <a:buClr>
                <a:srgbClr val="FF0000"/>
              </a:buClr>
              <a:buFont typeface="Arial" panose="020B0604020202020204" pitchFamily="34" charset="0"/>
              <a:buChar char="•"/>
            </a:pPr>
            <a:r>
              <a:rPr lang="en-US" altLang="zh-CN" sz="2000" b="1" dirty="0">
                <a:solidFill>
                  <a:srgbClr val="0000FF"/>
                </a:solidFill>
              </a:rPr>
              <a:t>&lt;</a:t>
            </a:r>
            <a:r>
              <a:rPr lang="zh-CN" altLang="zh-CN" sz="2000" b="1" dirty="0">
                <a:solidFill>
                  <a:srgbClr val="0000FF"/>
                </a:solidFill>
              </a:rPr>
              <a:t>填充</a:t>
            </a:r>
            <a:r>
              <a:rPr lang="en-US" altLang="zh-CN" sz="2000" b="1" dirty="0">
                <a:solidFill>
                  <a:srgbClr val="0000FF"/>
                </a:solidFill>
              </a:rPr>
              <a:t>&gt;&lt;</a:t>
            </a:r>
            <a:r>
              <a:rPr lang="zh-CN" altLang="zh-CN" sz="2000" b="1" dirty="0">
                <a:solidFill>
                  <a:srgbClr val="0000FF"/>
                </a:solidFill>
              </a:rPr>
              <a:t>对齐</a:t>
            </a:r>
            <a:r>
              <a:rPr lang="en-US" altLang="zh-CN" sz="2000" b="1" dirty="0">
                <a:solidFill>
                  <a:srgbClr val="0000FF"/>
                </a:solidFill>
              </a:rPr>
              <a:t>&gt;&lt;</a:t>
            </a:r>
            <a:r>
              <a:rPr lang="zh-CN" altLang="zh-CN" sz="2000" b="1" dirty="0">
                <a:solidFill>
                  <a:srgbClr val="0000FF"/>
                </a:solidFill>
              </a:rPr>
              <a:t>宽度</a:t>
            </a:r>
            <a:r>
              <a:rPr lang="en-US" altLang="zh-CN" sz="2000" b="1" dirty="0">
                <a:solidFill>
                  <a:srgbClr val="0000FF"/>
                </a:solidFill>
              </a:rPr>
              <a:t>&gt;,&lt;.</a:t>
            </a:r>
            <a:r>
              <a:rPr lang="zh-CN" altLang="zh-CN" sz="2000" b="1" dirty="0">
                <a:solidFill>
                  <a:srgbClr val="0000FF"/>
                </a:solidFill>
              </a:rPr>
              <a:t>精度</a:t>
            </a:r>
            <a:r>
              <a:rPr lang="en-US" altLang="zh-CN" sz="2000" b="1" dirty="0">
                <a:solidFill>
                  <a:srgbClr val="0000FF"/>
                </a:solidFill>
              </a:rPr>
              <a:t>&gt;&lt;</a:t>
            </a:r>
            <a:r>
              <a:rPr lang="zh-CN" altLang="zh-CN" sz="2000" b="1" dirty="0">
                <a:solidFill>
                  <a:srgbClr val="0000FF"/>
                </a:solidFill>
              </a:rPr>
              <a:t>类型</a:t>
            </a:r>
            <a:r>
              <a:rPr lang="en-US" altLang="zh-CN" sz="2000" b="1" dirty="0">
                <a:solidFill>
                  <a:srgbClr val="0000FF"/>
                </a:solidFill>
              </a:rPr>
              <a:t>&gt;6</a:t>
            </a:r>
            <a:r>
              <a:rPr lang="zh-CN" altLang="zh-CN" sz="2000" b="1" dirty="0">
                <a:solidFill>
                  <a:srgbClr val="0000FF"/>
                </a:solidFill>
              </a:rPr>
              <a:t>个字段</a:t>
            </a:r>
            <a:endParaRPr lang="zh-CN" altLang="en-US" sz="2000" b="1" dirty="0">
              <a:solidFill>
                <a:srgbClr val="0000FF"/>
              </a:solidFill>
            </a:endParaRPr>
          </a:p>
          <a:p>
            <a:pPr marL="285750" indent="-285750">
              <a:buFontTx/>
              <a:buChar char="•"/>
            </a:pPr>
            <a:endParaRPr lang="zh-CN" altLang="zh-CN" sz="2400" dirty="0"/>
          </a:p>
          <a:p>
            <a:pPr marL="285750" indent="-285750"/>
            <a:endParaRPr lang="zh-CN" altLang="zh-CN" sz="2400" dirty="0"/>
          </a:p>
        </p:txBody>
      </p:sp>
      <p:pic>
        <p:nvPicPr>
          <p:cNvPr id="15" name="图片 14"/>
          <p:cNvPicPr>
            <a:picLocks noChangeAspect="1"/>
          </p:cNvPicPr>
          <p:nvPr/>
        </p:nvPicPr>
        <p:blipFill>
          <a:blip r:embed="rId2"/>
          <a:stretch>
            <a:fillRect/>
          </a:stretch>
        </p:blipFill>
        <p:spPr>
          <a:xfrm>
            <a:off x="561427" y="5949280"/>
            <a:ext cx="8075364" cy="571500"/>
          </a:xfrm>
          <a:prstGeom prst="rect">
            <a:avLst/>
          </a:prstGeom>
        </p:spPr>
      </p:pic>
      <p:pic>
        <p:nvPicPr>
          <p:cNvPr id="16" name="图片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9164" y="5543343"/>
            <a:ext cx="436562" cy="554037"/>
          </a:xfrm>
          <a:prstGeom prst="rect">
            <a:avLst/>
          </a:prstGeom>
          <a:noFill/>
          <a:ln w="9525">
            <a:noFill/>
            <a:miter lim="800000"/>
            <a:headEnd/>
            <a:tailEnd/>
          </a:ln>
        </p:spPr>
      </p:pic>
      <p:pic>
        <p:nvPicPr>
          <p:cNvPr id="17" name="图片 16"/>
          <p:cNvPicPr>
            <a:picLocks noChangeAspect="1"/>
          </p:cNvPicPr>
          <p:nvPr/>
        </p:nvPicPr>
        <p:blipFill>
          <a:blip r:embed="rId4"/>
          <a:stretch>
            <a:fillRect/>
          </a:stretch>
        </p:blipFill>
        <p:spPr>
          <a:xfrm>
            <a:off x="565726" y="5661248"/>
            <a:ext cx="8439150" cy="266700"/>
          </a:xfrm>
          <a:prstGeom prst="rect">
            <a:avLst/>
          </a:prstGeom>
        </p:spPr>
      </p:pic>
      <p:grpSp>
        <p:nvGrpSpPr>
          <p:cNvPr id="14" name="组合 114"/>
          <p:cNvGrpSpPr/>
          <p:nvPr/>
        </p:nvGrpSpPr>
        <p:grpSpPr>
          <a:xfrm>
            <a:off x="-540568" y="116632"/>
            <a:ext cx="6225040" cy="662730"/>
            <a:chOff x="-198275" y="3380765"/>
            <a:chExt cx="6225040" cy="662730"/>
          </a:xfrm>
        </p:grpSpPr>
        <p:grpSp>
          <p:nvGrpSpPr>
            <p:cNvPr id="18" name="组合 105"/>
            <p:cNvGrpSpPr/>
            <p:nvPr/>
          </p:nvGrpSpPr>
          <p:grpSpPr>
            <a:xfrm>
              <a:off x="-198275" y="3380765"/>
              <a:ext cx="6225040" cy="662730"/>
              <a:chOff x="-198275" y="3380765"/>
              <a:chExt cx="6225040" cy="662730"/>
            </a:xfrm>
          </p:grpSpPr>
          <p:sp>
            <p:nvSpPr>
              <p:cNvPr id="2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9" name="图片 18" descr="12.jpg"/>
            <p:cNvPicPr>
              <a:picLocks noChangeAspect="1"/>
            </p:cNvPicPr>
            <p:nvPr/>
          </p:nvPicPr>
          <p:blipFill>
            <a:blip r:embed="rId5" cstate="print"/>
            <a:stretch>
              <a:fillRect/>
            </a:stretch>
          </p:blipFill>
          <p:spPr>
            <a:xfrm>
              <a:off x="1115929" y="3530600"/>
              <a:ext cx="446172" cy="431048"/>
            </a:xfrm>
            <a:prstGeom prst="rect">
              <a:avLst/>
            </a:prstGeom>
          </p:spPr>
        </p:pic>
      </p:grpSp>
      <p:sp>
        <p:nvSpPr>
          <p:cNvPr id="22" name="文本框 2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str.format</a:t>
            </a:r>
            <a:r>
              <a:rPr lang="en-US" altLang="zh-CN" dirty="0"/>
              <a:t>()</a:t>
            </a:r>
            <a:endParaRPr lang="zh-CN" altLang="en-US" dirty="0"/>
          </a:p>
        </p:txBody>
      </p:sp>
      <p:sp>
        <p:nvSpPr>
          <p:cNvPr id="3" name="内容占位符 2"/>
          <p:cNvSpPr>
            <a:spLocks noGrp="1"/>
          </p:cNvSpPr>
          <p:nvPr>
            <p:ph idx="1"/>
          </p:nvPr>
        </p:nvSpPr>
        <p:spPr>
          <a:xfrm>
            <a:off x="15366" y="1052736"/>
            <a:ext cx="8229600" cy="5040560"/>
          </a:xfrm>
        </p:spPr>
        <p:txBody>
          <a:bodyPr/>
          <a:lstStyle/>
          <a:p>
            <a:pPr marL="457200" lvl="1" indent="0" latinLnBrk="1">
              <a:buNone/>
            </a:pPr>
            <a:r>
              <a:rPr lang="zh-CN" altLang="en-US" sz="1200" b="0" i="0" dirty="0">
                <a:solidFill>
                  <a:srgbClr val="333333"/>
                </a:solidFill>
                <a:effectLst/>
                <a:latin typeface="Helvetica Neue"/>
              </a:rPr>
              <a:t>基本语法是通过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和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来代替以前的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a:t>
            </a:r>
            <a:endParaRPr lang="zh-CN" altLang="en-US" sz="1200" b="0" i="0" dirty="0">
              <a:solidFill>
                <a:srgbClr val="333333"/>
              </a:solidFill>
              <a:effectLst/>
              <a:latin typeface="Helvetica Neue"/>
            </a:endParaRPr>
          </a:p>
          <a:p>
            <a:pPr marL="457200" lvl="1" indent="0" latinLnBrk="1">
              <a:buNone/>
            </a:pPr>
            <a:r>
              <a:rPr lang="en-US" altLang="zh-CN" sz="1200" b="0" i="0" dirty="0">
                <a:solidFill>
                  <a:srgbClr val="333333"/>
                </a:solidFill>
                <a:effectLst/>
                <a:latin typeface="Helvetica Neue"/>
              </a:rPr>
              <a:t>format </a:t>
            </a:r>
            <a:r>
              <a:rPr lang="zh-CN" altLang="en-US" sz="1200" b="0" i="0" dirty="0">
                <a:solidFill>
                  <a:srgbClr val="333333"/>
                </a:solidFill>
                <a:effectLst/>
                <a:latin typeface="Helvetica Neue"/>
              </a:rPr>
              <a:t>函数可以接受不限个参数，位置可以不按顺序。</a:t>
            </a:r>
            <a:endParaRPr lang="en-US" altLang="zh-CN" sz="1200" b="0" i="0" dirty="0">
              <a:solidFill>
                <a:srgbClr val="333333"/>
              </a:solidFill>
              <a:effectLst/>
              <a:latin typeface="Helvetica Neue"/>
            </a:endParaRPr>
          </a:p>
          <a:p>
            <a:pPr marL="457200" lvl="1" indent="0" latinLnBrk="1">
              <a:buNone/>
            </a:pPr>
            <a:r>
              <a:rPr lang="en-US" altLang="zh-CN" sz="1600" b="0" i="0" dirty="0">
                <a:solidFill>
                  <a:srgbClr val="808080"/>
                </a:solidFill>
                <a:effectLst/>
                <a:latin typeface="Menlo"/>
              </a:rPr>
              <a:t>&gt;&gt;&gt;</a:t>
            </a:r>
            <a:r>
              <a:rPr lang="en-US" altLang="zh-CN" sz="1600" b="0" i="0" dirty="0">
                <a:solidFill>
                  <a:srgbClr val="8B0000"/>
                </a:solidFill>
                <a:effectLst/>
                <a:latin typeface="Menlo"/>
              </a:rPr>
              <a:t>"</a:t>
            </a:r>
            <a:r>
              <a:rPr lang="en-US" altLang="zh-CN" sz="1600" b="0" i="0" dirty="0">
                <a:solidFill>
                  <a:srgbClr val="AA1111"/>
                </a:solidFill>
                <a:effectLst/>
                <a:latin typeface="Menlo"/>
              </a:rPr>
              <a:t>{} {}</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不设置指定位置，按默认顺序</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b="0" i="0" dirty="0">
                <a:solidFill>
                  <a:srgbClr val="0000FF"/>
                </a:solidFill>
                <a:effectLst/>
                <a:latin typeface="Menlo"/>
              </a:rPr>
              <a:t>'hello world’ </a:t>
            </a:r>
            <a:endParaRPr lang="en-US" altLang="zh-CN" sz="1600" b="0" i="0" dirty="0">
              <a:solidFill>
                <a:srgbClr val="0000FF"/>
              </a:solidFill>
              <a:effectLst/>
              <a:latin typeface="Menlo"/>
            </a:endParaRPr>
          </a:p>
          <a:p>
            <a:pPr marL="457200" lvl="1" indent="0" latinLnBrk="1">
              <a:buNone/>
            </a:pPr>
            <a:r>
              <a:rPr lang="en-US" altLang="zh-CN" sz="1600" b="0" i="0" dirty="0">
                <a:solidFill>
                  <a:srgbClr val="808080"/>
                </a:solidFill>
                <a:effectLst/>
                <a:latin typeface="Menlo"/>
              </a:rPr>
              <a:t>&gt;&gt;&gt; </a:t>
            </a:r>
            <a:r>
              <a:rPr lang="en-US" altLang="zh-CN" sz="1600" b="0" i="0" dirty="0">
                <a:solidFill>
                  <a:srgbClr val="8B0000"/>
                </a:solidFill>
                <a:effectLst/>
                <a:latin typeface="Menlo"/>
              </a:rPr>
              <a:t>"</a:t>
            </a:r>
            <a:r>
              <a:rPr lang="en-US" altLang="zh-CN" sz="1600" b="0" i="0" dirty="0">
                <a:solidFill>
                  <a:srgbClr val="AA1111"/>
                </a:solidFill>
                <a:effectLst/>
                <a:latin typeface="Menlo"/>
              </a:rPr>
              <a:t>{0} {1}</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设置指定位置</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dirty="0">
                <a:solidFill>
                  <a:srgbClr val="0000FF"/>
                </a:solidFill>
                <a:latin typeface="Menlo"/>
              </a:rPr>
              <a:t>'hello world’ </a:t>
            </a:r>
            <a:endParaRPr lang="en-US" altLang="zh-CN" sz="1600" dirty="0">
              <a:solidFill>
                <a:srgbClr val="0000FF"/>
              </a:solidFill>
              <a:latin typeface="Menlo"/>
            </a:endParaRPr>
          </a:p>
          <a:p>
            <a:pPr marL="457200" lvl="1" indent="0" latinLnBrk="1">
              <a:buNone/>
            </a:pPr>
            <a:r>
              <a:rPr lang="en-US" altLang="zh-CN" sz="1600" b="0" i="0" dirty="0">
                <a:solidFill>
                  <a:srgbClr val="808080"/>
                </a:solidFill>
                <a:effectLst/>
                <a:latin typeface="Menlo"/>
              </a:rPr>
              <a:t>&gt;&gt;&gt; </a:t>
            </a:r>
            <a:r>
              <a:rPr lang="en-US" altLang="zh-CN" sz="1600" b="0" i="0" dirty="0">
                <a:solidFill>
                  <a:srgbClr val="8B0000"/>
                </a:solidFill>
                <a:effectLst/>
                <a:latin typeface="Menlo"/>
              </a:rPr>
              <a:t>"</a:t>
            </a:r>
            <a:r>
              <a:rPr lang="en-US" altLang="zh-CN" sz="1600" b="0" i="0" dirty="0">
                <a:solidFill>
                  <a:srgbClr val="AA1111"/>
                </a:solidFill>
                <a:effectLst/>
                <a:latin typeface="Menlo"/>
              </a:rPr>
              <a:t>{1} {0} {1}</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设置指定位置</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b="0" i="0" dirty="0">
                <a:solidFill>
                  <a:srgbClr val="0000FF"/>
                </a:solidFill>
                <a:effectLst/>
                <a:latin typeface="Menlo"/>
              </a:rPr>
              <a:t>'world hello world’</a:t>
            </a:r>
            <a:endParaRPr lang="en-US" altLang="zh-CN" sz="1600" b="0" i="0" dirty="0">
              <a:solidFill>
                <a:srgbClr val="0000FF"/>
              </a:solidFill>
              <a:effectLst/>
              <a:latin typeface="Menlo"/>
            </a:endParaRPr>
          </a:p>
          <a:p>
            <a:pPr marL="457200" lvl="1" indent="0" latinLnBrk="1">
              <a:buNone/>
            </a:pPr>
            <a:r>
              <a:rPr lang="zh-CN" altLang="en-US" sz="1600" dirty="0">
                <a:solidFill>
                  <a:srgbClr val="FF0000"/>
                </a:solidFill>
                <a:latin typeface="Helvetica Neue"/>
              </a:rPr>
              <a:t>数字格式化：</a:t>
            </a:r>
            <a:endParaRPr lang="en-US" altLang="zh-CN" sz="1600" b="0" i="0" dirty="0">
              <a:solidFill>
                <a:srgbClr val="FF0000"/>
              </a:solidFill>
              <a:effectLst/>
              <a:latin typeface="Helvetica Neue"/>
            </a:endParaRPr>
          </a:p>
          <a:p>
            <a:pPr marL="457200" lvl="1" indent="0" latinLnBrk="1">
              <a:buNone/>
            </a:pPr>
            <a:r>
              <a:rPr lang="en-US" altLang="zh-CN" sz="1600" b="0" i="0" dirty="0">
                <a:solidFill>
                  <a:srgbClr val="FF0000"/>
                </a:solidFill>
                <a:effectLst/>
                <a:latin typeface="Helvetica Neue"/>
              </a:rPr>
              <a:t>&gt;&gt;&gt; print("{:.2f}".format(3.1415926));</a:t>
            </a:r>
            <a:endParaRPr lang="en-US" altLang="zh-CN" sz="1600" b="0" i="0" dirty="0">
              <a:solidFill>
                <a:srgbClr val="FF0000"/>
              </a:solidFill>
              <a:effectLst/>
              <a:latin typeface="Helvetica Neue"/>
            </a:endParaRPr>
          </a:p>
          <a:p>
            <a:pPr marL="457200" lvl="1" indent="0" latinLnBrk="1">
              <a:buNone/>
            </a:pPr>
            <a:r>
              <a:rPr lang="en-US" altLang="zh-CN" sz="1600" b="0" i="0" dirty="0">
                <a:solidFill>
                  <a:srgbClr val="FF0000"/>
                </a:solidFill>
                <a:effectLst/>
                <a:latin typeface="Helvetica Neue"/>
              </a:rPr>
              <a:t>3.14</a:t>
            </a:r>
            <a:endParaRPr lang="zh-CN" altLang="en-US" sz="1600" b="0" i="0" dirty="0">
              <a:solidFill>
                <a:srgbClr val="FF0000"/>
              </a:solidFill>
              <a:effectLst/>
              <a:latin typeface="Helvetica Neue"/>
            </a:endParaRPr>
          </a:p>
          <a:p>
            <a:r>
              <a:rPr lang="zh-CN" altLang="en-US" sz="1400" dirty="0">
                <a:solidFill>
                  <a:srgbClr val="FF0000"/>
                </a:solidFill>
              </a:rPr>
              <a:t>超过约定槽位宽度</a:t>
            </a:r>
            <a:endParaRPr lang="en-US" altLang="zh-CN" sz="1400" dirty="0">
              <a:solidFill>
                <a:srgbClr val="FF0000"/>
              </a:solidFill>
            </a:endParaRPr>
          </a:p>
          <a:p>
            <a:r>
              <a:rPr lang="zh-CN" altLang="en-US" sz="1400" dirty="0">
                <a:solidFill>
                  <a:srgbClr val="FF0000"/>
                </a:solidFill>
              </a:rPr>
              <a:t>挤爆，无约束作用</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sz="1200" dirty="0">
                <a:solidFill>
                  <a:srgbClr val="FF0000"/>
                </a:solidFill>
              </a:rPr>
              <a:t>在剩余槽宽不对称，占位符如何布局？？</a:t>
            </a:r>
            <a:endParaRPr lang="en-US" altLang="zh-CN" sz="1200" dirty="0">
              <a:solidFill>
                <a:srgbClr val="FF0000"/>
              </a:solidFill>
            </a:endParaRPr>
          </a:p>
          <a:p>
            <a:endParaRPr lang="zh-CN" altLang="en-US"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4067944" y="980728"/>
            <a:ext cx="5554911" cy="5322626"/>
          </a:xfrm>
          <a:prstGeom prst="rect">
            <a:avLst/>
          </a:prstGeom>
        </p:spPr>
      </p:pic>
      <p:pic>
        <p:nvPicPr>
          <p:cNvPr id="6" name="图片 5"/>
          <p:cNvPicPr>
            <a:picLocks noChangeAspect="1"/>
          </p:cNvPicPr>
          <p:nvPr/>
        </p:nvPicPr>
        <p:blipFill>
          <a:blip r:embed="rId2"/>
          <a:stretch>
            <a:fillRect/>
          </a:stretch>
        </p:blipFill>
        <p:spPr>
          <a:xfrm>
            <a:off x="485204" y="5023635"/>
            <a:ext cx="1810516" cy="1060706"/>
          </a:xfrm>
          <a:prstGeom prst="rect">
            <a:avLst/>
          </a:prstGeom>
        </p:spPr>
      </p:pic>
      <p:pic>
        <p:nvPicPr>
          <p:cNvPr id="9" name="图片 8"/>
          <p:cNvPicPr>
            <a:picLocks noChangeAspect="1"/>
          </p:cNvPicPr>
          <p:nvPr/>
        </p:nvPicPr>
        <p:blipFill>
          <a:blip r:embed="rId3"/>
          <a:stretch>
            <a:fillRect/>
          </a:stretch>
        </p:blipFill>
        <p:spPr>
          <a:xfrm>
            <a:off x="3312922" y="4451465"/>
            <a:ext cx="2350013" cy="209702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 calcmode="lin" valueType="num">
                                      <p:cBhvr additive="base">
                                        <p:cTn id="2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 calcmode="lin" valueType="num">
                                      <p:cBhvr additive="base">
                                        <p:cTn id="3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 calcmode="lin" valueType="num">
                                      <p:cBhvr additive="base">
                                        <p:cTn id="4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1+#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29698"/>
          <p:cNvSpPr>
            <a:spLocks noGrp="1"/>
          </p:cNvSpPr>
          <p:nvPr>
            <p:ph idx="1"/>
          </p:nvPr>
        </p:nvSpPr>
        <p:spPr>
          <a:xfrm>
            <a:off x="683568" y="1425605"/>
            <a:ext cx="8229600" cy="4678451"/>
          </a:xfrm>
        </p:spPr>
        <p:txBody>
          <a:bodyPr anchor="t"/>
          <a:lstStyle/>
          <a:p>
            <a:pPr>
              <a:lnSpc>
                <a:spcPct val="80000"/>
              </a:lnSpc>
              <a:buClr>
                <a:srgbClr val="FF0000"/>
              </a:buClr>
              <a:buSzPct val="70000"/>
              <a:buFont typeface="Wingdings" panose="05000000000000000000" charset="0"/>
              <a:buChar char=""/>
            </a:pPr>
            <a:r>
              <a:rPr lang="zh-CN" altLang="en-US" sz="2400" b="1" dirty="0">
                <a:latin typeface="宋体" panose="02010600030101010101" pitchFamily="2" charset="-122"/>
              </a:rPr>
              <a:t>使用format方法进行格式化</a:t>
            </a:r>
            <a:endParaRPr lang="zh-CN" altLang="en-US" sz="2400" b="1" dirty="0">
              <a:latin typeface="宋体" panose="02010600030101010101" pitchFamily="2" charset="-122"/>
            </a:endParaRPr>
          </a:p>
          <a:p>
            <a:pPr>
              <a:spcBef>
                <a:spcPct val="0"/>
              </a:spcBef>
              <a:buSzPct val="70000"/>
              <a:buNone/>
            </a:pPr>
            <a:endParaRPr lang="en-US" altLang="zh-CN" sz="1350" dirty="0">
              <a:latin typeface="Consolas" panose="020B0609020204030204" charset="0"/>
            </a:endParaRPr>
          </a:p>
          <a:p>
            <a:pPr>
              <a:spcBef>
                <a:spcPct val="0"/>
              </a:spcBef>
              <a:buSzPct val="70000"/>
              <a:buNone/>
            </a:pPr>
            <a:r>
              <a:rPr lang="zh-CN" altLang="zh-CN" sz="1350" dirty="0">
                <a:latin typeface="Consolas" panose="020B0609020204030204" charset="0"/>
              </a:rPr>
              <a:t>&gt;&gt;&gt; print("The number {0:,} in hex is: {0:#x}, the number {1} in oct is {1:#o}".format(5555,55))</a:t>
            </a:r>
            <a:endParaRPr lang="zh-CN" altLang="zh-CN" sz="1350" dirty="0">
              <a:latin typeface="Consolas" panose="020B0609020204030204" charset="0"/>
            </a:endParaRPr>
          </a:p>
          <a:p>
            <a:pPr>
              <a:spcBef>
                <a:spcPts val="300"/>
              </a:spcBef>
              <a:buSzPct val="70000"/>
              <a:buNone/>
            </a:pPr>
            <a:r>
              <a:rPr lang="zh-CN" altLang="zh-CN" sz="1350" dirty="0">
                <a:solidFill>
                  <a:srgbClr val="0000FF"/>
                </a:solidFill>
                <a:latin typeface="Consolas" panose="020B0609020204030204" charset="0"/>
              </a:rPr>
              <a:t>The number 5,555 in hex is: 0x15b3, the number 55 in oct is 0o67</a:t>
            </a:r>
            <a:endParaRPr lang="zh-CN" altLang="zh-CN" sz="1350" dirty="0">
              <a:solidFill>
                <a:srgbClr val="0000FF"/>
              </a:solidFill>
              <a:latin typeface="Consolas" panose="020B0609020204030204" charset="0"/>
            </a:endParaRPr>
          </a:p>
          <a:p>
            <a:pPr>
              <a:spcBef>
                <a:spcPts val="300"/>
              </a:spcBef>
              <a:buSzPct val="70000"/>
              <a:buNone/>
            </a:pPr>
            <a:r>
              <a:rPr lang="zh-CN" altLang="zh-CN" sz="1350" dirty="0">
                <a:latin typeface="Consolas" panose="020B0609020204030204" charset="0"/>
              </a:rPr>
              <a:t>&gt;&gt;&gt; print("The number {1:,} in hex is: {1:#x}, the number {0} in oct is {0:o}".format(5555,55))</a:t>
            </a:r>
            <a:endParaRPr lang="zh-CN" altLang="zh-CN" sz="1350" dirty="0">
              <a:latin typeface="Consolas" panose="020B0609020204030204" charset="0"/>
            </a:endParaRPr>
          </a:p>
          <a:p>
            <a:pPr>
              <a:spcBef>
                <a:spcPts val="300"/>
              </a:spcBef>
              <a:buSzPct val="70000"/>
              <a:buNone/>
            </a:pPr>
            <a:r>
              <a:rPr lang="zh-CN" altLang="zh-CN" sz="1350" dirty="0">
                <a:solidFill>
                  <a:srgbClr val="0000FF"/>
                </a:solidFill>
                <a:latin typeface="Consolas" panose="020B0609020204030204" charset="0"/>
              </a:rPr>
              <a:t>The number 55 in hex is: 0x37, the number 5555 in oct is 12663</a:t>
            </a:r>
            <a:endParaRPr lang="zh-CN" altLang="zh-CN" sz="1350" dirty="0">
              <a:solidFill>
                <a:srgbClr val="0000FF"/>
              </a:solidFill>
              <a:latin typeface="Consolas" panose="020B0609020204030204" charset="0"/>
            </a:endParaRPr>
          </a:p>
          <a:p>
            <a:pPr>
              <a:spcBef>
                <a:spcPts val="300"/>
              </a:spcBef>
              <a:buSzPct val="70000"/>
              <a:buNone/>
            </a:pPr>
            <a:r>
              <a:rPr lang="zh-CN" altLang="zh-CN" sz="1350" dirty="0">
                <a:latin typeface="Consolas" panose="020B0609020204030204" charset="0"/>
              </a:rPr>
              <a:t>&gt;&gt;&gt; position = (5, 8, 13)</a:t>
            </a:r>
            <a:endParaRPr lang="zh-CN" altLang="zh-CN" sz="1350" dirty="0">
              <a:latin typeface="Consolas" panose="020B0609020204030204" charset="0"/>
            </a:endParaRPr>
          </a:p>
          <a:p>
            <a:pPr>
              <a:spcBef>
                <a:spcPts val="300"/>
              </a:spcBef>
              <a:buSzPct val="70000"/>
              <a:buNone/>
            </a:pPr>
            <a:r>
              <a:rPr lang="zh-CN" altLang="zh-CN" sz="1350" dirty="0">
                <a:latin typeface="Consolas" panose="020B0609020204030204" charset="0"/>
              </a:rPr>
              <a:t>&gt;&gt;&gt; print("X:{0[0]};Y:{0[1]};Z:{0[2]}".format(position))</a:t>
            </a:r>
            <a:endParaRPr lang="zh-CN" altLang="zh-CN" sz="1350" dirty="0">
              <a:latin typeface="Consolas" panose="020B0609020204030204" charset="0"/>
            </a:endParaRPr>
          </a:p>
          <a:p>
            <a:pPr>
              <a:spcBef>
                <a:spcPts val="300"/>
              </a:spcBef>
              <a:buSzPct val="70000"/>
              <a:buNone/>
            </a:pPr>
            <a:r>
              <a:rPr lang="zh-CN" altLang="zh-CN" sz="1350" dirty="0">
                <a:solidFill>
                  <a:srgbClr val="0000FF"/>
                </a:solidFill>
                <a:latin typeface="Consolas" panose="020B0609020204030204" charset="0"/>
              </a:rPr>
              <a:t>X:5;Y:8;Z:13</a:t>
            </a:r>
            <a:endParaRPr lang="zh-CN" altLang="zh-CN" sz="1350" dirty="0">
              <a:solidFill>
                <a:srgbClr val="0000FF"/>
              </a:solidFill>
              <a:latin typeface="Consolas" panose="020B0609020204030204" charset="0"/>
            </a:endParaRPr>
          </a:p>
          <a:p>
            <a:pPr>
              <a:spcBef>
                <a:spcPts val="300"/>
              </a:spcBef>
              <a:buSzPct val="70000"/>
              <a:buNone/>
            </a:pPr>
            <a:r>
              <a:rPr lang="zh-CN" altLang="zh-CN" sz="1350" dirty="0">
                <a:latin typeface="Consolas" panose="020B0609020204030204" charset="0"/>
              </a:rPr>
              <a:t>&gt;&gt;&gt; '{0:&lt;8d},{0:^8d},{0:&gt;8d}'.format(65) </a:t>
            </a:r>
            <a:r>
              <a:rPr lang="en-US" altLang="zh-CN" sz="1350" dirty="0">
                <a:latin typeface="Consolas" panose="020B0609020204030204" charset="0"/>
              </a:rPr>
              <a:t>#</a:t>
            </a:r>
            <a:r>
              <a:rPr lang="zh-CN" altLang="en-US" sz="1350" dirty="0">
                <a:latin typeface="Consolas" panose="020B0609020204030204" charset="0"/>
              </a:rPr>
              <a:t>设置对齐方式</a:t>
            </a:r>
            <a:endParaRPr lang="zh-CN" altLang="en-US" sz="1350" dirty="0">
              <a:latin typeface="Consolas" panose="020B0609020204030204" charset="0"/>
            </a:endParaRPr>
          </a:p>
          <a:p>
            <a:pPr>
              <a:spcBef>
                <a:spcPts val="300"/>
              </a:spcBef>
              <a:buSzPct val="70000"/>
              <a:buNone/>
            </a:pPr>
            <a:r>
              <a:rPr lang="zh-CN" altLang="zh-CN" sz="1350" dirty="0">
                <a:solidFill>
                  <a:srgbClr val="0000FF"/>
                </a:solidFill>
                <a:latin typeface="Consolas" panose="020B0609020204030204" charset="0"/>
              </a:rPr>
              <a:t>'65      ,   65   ,      65'</a:t>
            </a:r>
            <a:endParaRPr lang="zh-CN" altLang="zh-CN" sz="1350" dirty="0">
              <a:solidFill>
                <a:srgbClr val="0000FF"/>
              </a:solidFill>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内容占位符 2"/>
          <p:cNvSpPr>
            <a:spLocks noGrp="1"/>
          </p:cNvSpPr>
          <p:nvPr>
            <p:ph idx="1"/>
          </p:nvPr>
        </p:nvSpPr>
        <p:spPr>
          <a:xfrm>
            <a:off x="773636" y="1413027"/>
            <a:ext cx="8229600" cy="4678451"/>
          </a:xfrm>
        </p:spPr>
        <p:txBody>
          <a:bodyPr anchor="t"/>
          <a:lstStyle/>
          <a:p>
            <a:pPr marL="0" indent="0">
              <a:spcBef>
                <a:spcPts val="300"/>
              </a:spcBef>
              <a:buSzPct val="70000"/>
              <a:buNone/>
            </a:pPr>
            <a:r>
              <a:rPr lang="zh-CN" altLang="en-US" sz="1350" dirty="0">
                <a:latin typeface="Consolas" panose="020B0609020204030204" charset="0"/>
                <a:sym typeface="宋体" panose="02010600030101010101" pitchFamily="2" charset="-122"/>
              </a:rPr>
              <a:t>weather = [("Monday","rain</a:t>
            </a:r>
            <a:r>
              <a:rPr lang="en-US" altLang="zh-CN" sz="1350" dirty="0">
                <a:latin typeface="Consolas" panose="020B0609020204030204" charset="0"/>
                <a:sym typeface="宋体" panose="02010600030101010101" pitchFamily="2" charset="-122"/>
              </a:rPr>
              <a:t>y</a:t>
            </a:r>
            <a:r>
              <a:rPr lang="zh-CN" altLang="en-US" sz="1350" dirty="0">
                <a:latin typeface="Consolas" panose="020B0609020204030204" charset="0"/>
                <a:sym typeface="宋体" panose="02010600030101010101" pitchFamily="2" charset="-122"/>
              </a:rPr>
              <a:t>"),("Tuesday","sunny"),</a:t>
            </a:r>
            <a:endParaRPr lang="zh-CN" altLang="en-US" sz="1350" dirty="0">
              <a:latin typeface="Consolas" panose="020B0609020204030204" charset="0"/>
              <a:sym typeface="宋体" panose="02010600030101010101" pitchFamily="2" charset="-122"/>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           ("Wednesday", "sunny"),("Thursday","rain</a:t>
            </a:r>
            <a:r>
              <a:rPr lang="en-US" altLang="zh-CN" sz="1350" dirty="0">
                <a:latin typeface="Consolas" panose="020B0609020204030204" charset="0"/>
                <a:sym typeface="宋体" panose="02010600030101010101" pitchFamily="2" charset="-122"/>
              </a:rPr>
              <a:t>y</a:t>
            </a:r>
            <a:r>
              <a:rPr lang="zh-CN" altLang="en-US" sz="1350" dirty="0">
                <a:latin typeface="Consolas" panose="020B0609020204030204" charset="0"/>
                <a:sym typeface="宋体" panose="02010600030101010101" pitchFamily="2" charset="-122"/>
              </a:rPr>
              <a:t>"),</a:t>
            </a:r>
            <a:endParaRPr lang="zh-CN" altLang="en-US" sz="1350" dirty="0">
              <a:latin typeface="Consolas" panose="020B0609020204030204" charset="0"/>
              <a:sym typeface="宋体" panose="02010600030101010101" pitchFamily="2" charset="-122"/>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           ("Friday","</a:t>
            </a:r>
            <a:r>
              <a:rPr lang="en-US" altLang="zh-CN" sz="1350" dirty="0">
                <a:latin typeface="Consolas" panose="020B0609020204030204" charset="0"/>
                <a:sym typeface="宋体" panose="02010600030101010101" pitchFamily="2" charset="-122"/>
              </a:rPr>
              <a:t>c</a:t>
            </a:r>
            <a:r>
              <a:rPr lang="zh-CN" altLang="en-US" sz="1350" dirty="0">
                <a:latin typeface="Consolas" panose="020B0609020204030204" charset="0"/>
                <a:sym typeface="宋体" panose="02010600030101010101" pitchFamily="2" charset="-122"/>
              </a:rPr>
              <a:t>loudy")]</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formatter = "Weather of '{0[0]}' is '{0[1]}'".format</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for item in map(formatter,weather):</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    print</a:t>
            </a:r>
            <a:r>
              <a:rPr lang="en-US" altLang="zh-CN" sz="1350" dirty="0">
                <a:latin typeface="Consolas" panose="020B0609020204030204" charset="0"/>
                <a:sym typeface="宋体" panose="02010600030101010101" pitchFamily="2" charset="-122"/>
              </a:rPr>
              <a:t>(</a:t>
            </a:r>
            <a:r>
              <a:rPr lang="zh-CN" altLang="en-US" sz="1350" dirty="0">
                <a:latin typeface="Consolas" panose="020B0609020204030204" charset="0"/>
                <a:sym typeface="宋体" panose="02010600030101010101" pitchFamily="2" charset="-122"/>
              </a:rPr>
              <a:t>item</a:t>
            </a:r>
            <a:r>
              <a:rPr lang="en-US" altLang="zh-CN" sz="1350" dirty="0">
                <a:latin typeface="Consolas" panose="020B0609020204030204" charset="0"/>
                <a:sym typeface="宋体" panose="02010600030101010101" pitchFamily="2" charset="-122"/>
              </a:rPr>
              <a:t>)</a:t>
            </a:r>
            <a:endParaRPr lang="en-US" altLang="zh-CN" sz="1350" dirty="0">
              <a:latin typeface="Consolas" panose="020B0609020204030204" charset="0"/>
            </a:endParaRPr>
          </a:p>
          <a:p>
            <a:pPr marL="0" indent="0">
              <a:spcBef>
                <a:spcPts val="300"/>
              </a:spcBef>
              <a:buNone/>
            </a:pPr>
            <a:r>
              <a:rPr lang="en-US" altLang="zh-CN" sz="1350" dirty="0">
                <a:latin typeface="Consolas" panose="020B0609020204030204" charset="0"/>
              </a:rPr>
              <a:t>for item in weather:</a:t>
            </a:r>
            <a:endParaRPr lang="en-US" altLang="zh-CN" sz="1350" dirty="0">
              <a:latin typeface="Consolas" panose="020B0609020204030204" charset="0"/>
            </a:endParaRPr>
          </a:p>
          <a:p>
            <a:pPr marL="0" indent="0">
              <a:spcBef>
                <a:spcPts val="300"/>
              </a:spcBef>
              <a:buNone/>
            </a:pPr>
            <a:r>
              <a:rPr lang="en-US" altLang="zh-CN" sz="1350" dirty="0">
                <a:latin typeface="Consolas" panose="020B0609020204030204" charset="0"/>
              </a:rPr>
              <a:t>    print(formatter(item))</a:t>
            </a:r>
            <a:endParaRPr lang="en-US" altLang="zh-CN" sz="1350" dirty="0">
              <a:latin typeface="Consolas" panose="020B0609020204030204" charset="0"/>
            </a:endParaRPr>
          </a:p>
          <a:p>
            <a:pPr marL="0" indent="0">
              <a:spcBef>
                <a:spcPts val="300"/>
              </a:spcBef>
              <a:buNone/>
            </a:pPr>
            <a:endParaRPr lang="en-US" altLang="zh-CN" sz="1350" dirty="0">
              <a:latin typeface="Consolas" panose="020B0609020204030204" charset="0"/>
            </a:endParaRPr>
          </a:p>
          <a:p>
            <a:pPr marL="0" indent="0">
              <a:spcBef>
                <a:spcPts val="300"/>
              </a:spcBef>
              <a:buNone/>
            </a:pPr>
            <a:r>
              <a:rPr lang="zh-CN" altLang="en-US" sz="1350" b="1" dirty="0">
                <a:latin typeface="Consolas" panose="020B0609020204030204" charset="0"/>
              </a:rPr>
              <a:t>运行结果：</a:t>
            </a:r>
            <a:endParaRPr lang="zh-CN" altLang="en-US" sz="1350" b="1" dirty="0">
              <a:latin typeface="Consolas" panose="020B0609020204030204" charset="0"/>
            </a:endParaRPr>
          </a:p>
          <a:p>
            <a:pPr marL="0" indent="0">
              <a:spcBef>
                <a:spcPts val="300"/>
              </a:spcBef>
              <a:buNone/>
            </a:pPr>
            <a:r>
              <a:rPr lang="en-US" altLang="zh-CN" sz="1350" dirty="0">
                <a:solidFill>
                  <a:srgbClr val="0000FF"/>
                </a:solidFill>
                <a:latin typeface="Consolas" panose="020B0609020204030204" charset="0"/>
              </a:rPr>
              <a:t>Weather of 'Monday' is 'rainy'</a:t>
            </a:r>
            <a:endParaRPr lang="en-US" altLang="zh-CN" sz="1350" dirty="0">
              <a:solidFill>
                <a:srgbClr val="0000FF"/>
              </a:solidFill>
              <a:latin typeface="Consolas" panose="020B0609020204030204" charset="0"/>
            </a:endParaRPr>
          </a:p>
          <a:p>
            <a:pPr marL="0" indent="0">
              <a:spcBef>
                <a:spcPts val="300"/>
              </a:spcBef>
              <a:buNone/>
            </a:pPr>
            <a:r>
              <a:rPr lang="en-US" altLang="zh-CN" sz="1350" dirty="0">
                <a:solidFill>
                  <a:srgbClr val="0000FF"/>
                </a:solidFill>
                <a:latin typeface="Consolas" panose="020B0609020204030204" charset="0"/>
              </a:rPr>
              <a:t>Weather of 'Tuesday' is 'sunny'</a:t>
            </a:r>
            <a:endParaRPr lang="en-US" altLang="zh-CN" sz="1350" dirty="0">
              <a:solidFill>
                <a:srgbClr val="0000FF"/>
              </a:solidFill>
              <a:latin typeface="Consolas" panose="020B0609020204030204" charset="0"/>
            </a:endParaRPr>
          </a:p>
          <a:p>
            <a:pPr marL="0" indent="0">
              <a:spcBef>
                <a:spcPts val="300"/>
              </a:spcBef>
              <a:buNone/>
            </a:pPr>
            <a:r>
              <a:rPr lang="en-US" altLang="zh-CN" sz="1350" dirty="0">
                <a:solidFill>
                  <a:srgbClr val="0000FF"/>
                </a:solidFill>
                <a:latin typeface="Consolas" panose="020B0609020204030204" charset="0"/>
              </a:rPr>
              <a:t>Weather of 'Wednesday' is 'sunny'</a:t>
            </a:r>
            <a:endParaRPr lang="en-US" altLang="zh-CN" sz="1350" dirty="0">
              <a:solidFill>
                <a:srgbClr val="0000FF"/>
              </a:solidFill>
              <a:latin typeface="Consolas" panose="020B0609020204030204" charset="0"/>
            </a:endParaRPr>
          </a:p>
          <a:p>
            <a:pPr marL="0" indent="0">
              <a:spcBef>
                <a:spcPts val="300"/>
              </a:spcBef>
              <a:buNone/>
            </a:pPr>
            <a:r>
              <a:rPr lang="en-US" altLang="zh-CN" sz="1350" dirty="0">
                <a:solidFill>
                  <a:srgbClr val="0000FF"/>
                </a:solidFill>
                <a:latin typeface="Consolas" panose="020B0609020204030204" charset="0"/>
              </a:rPr>
              <a:t>Weather of 'Thursday' is 'rainy'</a:t>
            </a:r>
            <a:endParaRPr lang="en-US" altLang="zh-CN" sz="1350" dirty="0">
              <a:solidFill>
                <a:srgbClr val="0000FF"/>
              </a:solidFill>
              <a:latin typeface="Consolas" panose="020B0609020204030204" charset="0"/>
            </a:endParaRPr>
          </a:p>
          <a:p>
            <a:pPr marL="0" indent="0">
              <a:spcBef>
                <a:spcPts val="300"/>
              </a:spcBef>
              <a:buNone/>
            </a:pPr>
            <a:r>
              <a:rPr lang="en-US" altLang="zh-CN" sz="1350" dirty="0">
                <a:solidFill>
                  <a:srgbClr val="0000FF"/>
                </a:solidFill>
                <a:latin typeface="Consolas" panose="020B0609020204030204" charset="0"/>
              </a:rPr>
              <a:t>Weather of 'Friday' is 'cloudy'</a:t>
            </a:r>
            <a:endParaRPr lang="en-US" altLang="zh-CN" sz="1350" dirty="0">
              <a:solidFill>
                <a:srgbClr val="0000FF"/>
              </a:solidFill>
              <a:latin typeface="Consolas" panose="020B0609020204030204" charset="0"/>
            </a:endParaRPr>
          </a:p>
        </p:txBody>
      </p:sp>
      <p:grpSp>
        <p:nvGrpSpPr>
          <p:cNvPr id="2" name="组合 1"/>
          <p:cNvGrpSpPr/>
          <p:nvPr/>
        </p:nvGrpSpPr>
        <p:grpSpPr>
          <a:xfrm>
            <a:off x="3550791" y="2481991"/>
            <a:ext cx="3694196" cy="883427"/>
            <a:chOff x="3550791" y="2481991"/>
            <a:chExt cx="3694196" cy="883427"/>
          </a:xfrm>
        </p:grpSpPr>
        <p:sp>
          <p:nvSpPr>
            <p:cNvPr id="6" name="右大括号 5"/>
            <p:cNvSpPr/>
            <p:nvPr/>
          </p:nvSpPr>
          <p:spPr>
            <a:xfrm>
              <a:off x="4355009" y="2481991"/>
              <a:ext cx="145282" cy="344151"/>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00" noProof="1"/>
            </a:p>
          </p:txBody>
        </p:sp>
        <p:sp>
          <p:nvSpPr>
            <p:cNvPr id="7" name="右大括号 6"/>
            <p:cNvSpPr/>
            <p:nvPr/>
          </p:nvSpPr>
          <p:spPr>
            <a:xfrm>
              <a:off x="3550791" y="3022458"/>
              <a:ext cx="145282" cy="34296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00" noProof="1"/>
            </a:p>
          </p:txBody>
        </p:sp>
        <p:sp>
          <p:nvSpPr>
            <p:cNvPr id="8" name="文本框 4"/>
            <p:cNvSpPr txBox="1"/>
            <p:nvPr/>
          </p:nvSpPr>
          <p:spPr>
            <a:xfrm>
              <a:off x="6401877" y="2868782"/>
              <a:ext cx="843110" cy="306705"/>
            </a:xfrm>
            <a:prstGeom prst="rect">
              <a:avLst/>
            </a:prstGeom>
            <a:noFill/>
            <a:ln w="41275" cap="flat" cmpd="sng">
              <a:solidFill>
                <a:schemeClr val="accent1"/>
              </a:solidFill>
              <a:prstDash val="solid"/>
              <a:round/>
              <a:headEnd type="none" w="med" len="med"/>
              <a:tailEnd type="none" w="med" len="med"/>
            </a:ln>
          </p:spPr>
          <p:txBody>
            <a:bodyPr wrap="square" anchor="t">
              <a:spAutoFit/>
            </a:bodyPr>
            <a:lstStyle/>
            <a:p>
              <a:r>
                <a:rPr lang="zh-CN" altLang="en-US" sz="1400">
                  <a:latin typeface="Arial" panose="020B0604020202020204" pitchFamily="34" charset="0"/>
                  <a:ea typeface="宋体" panose="02010600030101010101" pitchFamily="2" charset="-122"/>
                </a:rPr>
                <a:t>等价</a:t>
              </a:r>
              <a:endParaRPr lang="zh-CN" altLang="en-US" sz="1400">
                <a:latin typeface="Arial" panose="020B0604020202020204" pitchFamily="34" charset="0"/>
                <a:ea typeface="宋体" panose="02010600030101010101" pitchFamily="2" charset="-122"/>
              </a:endParaRPr>
            </a:p>
          </p:txBody>
        </p:sp>
        <p:cxnSp>
          <p:nvCxnSpPr>
            <p:cNvPr id="9" name="直接箭头连接符 8"/>
            <p:cNvCxnSpPr>
              <a:stCxn id="8" idx="1"/>
              <a:endCxn id="6" idx="1"/>
            </p:cNvCxnSpPr>
            <p:nvPr/>
          </p:nvCxnSpPr>
          <p:spPr>
            <a:xfrm flipH="1" flipV="1">
              <a:off x="4499992" y="2654201"/>
              <a:ext cx="1901825" cy="36830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1"/>
              <a:endCxn id="7" idx="1"/>
            </p:cNvCxnSpPr>
            <p:nvPr/>
          </p:nvCxnSpPr>
          <p:spPr>
            <a:xfrm flipH="1">
              <a:off x="3696082" y="3022501"/>
              <a:ext cx="2705735" cy="17145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grpSp>
      <p:grpSp>
        <p:nvGrpSpPr>
          <p:cNvPr id="12" name="组合 114"/>
          <p:cNvGrpSpPr/>
          <p:nvPr/>
        </p:nvGrpSpPr>
        <p:grpSpPr>
          <a:xfrm>
            <a:off x="-540568" y="116632"/>
            <a:ext cx="6225040" cy="662730"/>
            <a:chOff x="-198275" y="3380765"/>
            <a:chExt cx="6225040" cy="662730"/>
          </a:xfrm>
        </p:grpSpPr>
        <p:grpSp>
          <p:nvGrpSpPr>
            <p:cNvPr id="13" name="组合 105"/>
            <p:cNvGrpSpPr/>
            <p:nvPr/>
          </p:nvGrpSpPr>
          <p:grpSpPr>
            <a:xfrm>
              <a:off x="-198275" y="3380765"/>
              <a:ext cx="6225040" cy="662730"/>
              <a:chOff x="-198275" y="3380765"/>
              <a:chExt cx="6225040" cy="662730"/>
            </a:xfrm>
          </p:grpSpPr>
          <p:sp>
            <p:nvSpPr>
              <p:cNvPr id="15"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6"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4" name="图片 13"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7" name="文本框 16"/>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pic>
        <p:nvPicPr>
          <p:cNvPr id="11" name="图片 10"/>
          <p:cNvPicPr>
            <a:picLocks noChangeAspect="1"/>
          </p:cNvPicPr>
          <p:nvPr/>
        </p:nvPicPr>
        <p:blipFill>
          <a:blip r:embed="rId2"/>
          <a:stretch>
            <a:fillRect/>
          </a:stretch>
        </p:blipFill>
        <p:spPr>
          <a:xfrm>
            <a:off x="4716016" y="3919866"/>
            <a:ext cx="2786170" cy="116531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Content Placeholder 2"/>
          <p:cNvSpPr txBox="1"/>
          <p:nvPr/>
        </p:nvSpPr>
        <p:spPr bwMode="auto">
          <a:xfrm>
            <a:off x="591594" y="1561298"/>
            <a:ext cx="875792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Font typeface="Wingdings" panose="05000000000000000000" charset="0"/>
              <a:buChar char=""/>
            </a:pPr>
            <a:r>
              <a:rPr lang="en-US" sz="2000" noProof="1">
                <a:latin typeface="+mn-ea"/>
              </a:rPr>
              <a:t>从Python 3.6.x开始支持一种新的字符串格式化方式，官方叫做</a:t>
            </a:r>
            <a:r>
              <a:rPr lang="en-US" sz="2000" noProof="1">
                <a:solidFill>
                  <a:srgbClr val="FF0000"/>
                </a:solidFill>
                <a:latin typeface="+mn-ea"/>
              </a:rPr>
              <a:t>Formatted String Literals</a:t>
            </a:r>
            <a:r>
              <a:rPr lang="en-US" sz="2000" noProof="1">
                <a:latin typeface="+mn-ea"/>
              </a:rPr>
              <a:t>，</a:t>
            </a:r>
            <a:r>
              <a:rPr lang="zh-CN" altLang="en-US" sz="2000" noProof="1">
                <a:latin typeface="+mn-ea"/>
              </a:rPr>
              <a:t>在</a:t>
            </a:r>
            <a:r>
              <a:rPr lang="zh-CN" altLang="en-US" sz="2000" noProof="1">
                <a:solidFill>
                  <a:srgbClr val="FF0000"/>
                </a:solidFill>
                <a:latin typeface="+mn-ea"/>
              </a:rPr>
              <a:t>字符串前加字母</a:t>
            </a:r>
            <a:r>
              <a:rPr lang="en-US" altLang="zh-CN" sz="2000" noProof="1">
                <a:solidFill>
                  <a:srgbClr val="FF0000"/>
                </a:solidFill>
                <a:latin typeface="+mn-ea"/>
              </a:rPr>
              <a:t>f</a:t>
            </a:r>
            <a:r>
              <a:rPr lang="zh-CN" altLang="en-US" sz="2000" noProof="1">
                <a:latin typeface="+mn-ea"/>
              </a:rPr>
              <a:t>，</a:t>
            </a:r>
            <a:r>
              <a:rPr lang="en-US" sz="2000" noProof="1">
                <a:latin typeface="+mn-ea"/>
              </a:rPr>
              <a:t>含义与字符串对象format()方法类似</a:t>
            </a:r>
            <a:endParaRPr lang="en-US" sz="2000" noProof="1">
              <a:latin typeface="+mn-ea"/>
            </a:endParaRPr>
          </a:p>
          <a:p>
            <a:pPr marL="0" indent="0">
              <a:buFont typeface="Arial" panose="020B0604020202020204" pitchFamily="34" charset="0"/>
              <a:buNone/>
            </a:pPr>
            <a:r>
              <a:rPr lang="en-US" sz="1350" noProof="1">
                <a:latin typeface="Consolas" panose="020B0609020204030204" charset="0"/>
              </a:rPr>
              <a:t>&gt;&gt;&gt; name = '</a:t>
            </a:r>
            <a:r>
              <a:rPr lang="en-US" altLang="zh-CN" sz="1350" noProof="1">
                <a:latin typeface="Consolas" panose="020B0609020204030204" charset="0"/>
              </a:rPr>
              <a:t>Python</a:t>
            </a:r>
            <a:r>
              <a:rPr lang="en-US" sz="1350" noProof="1">
                <a:latin typeface="Consolas" panose="020B0609020204030204" charset="0"/>
              </a:rPr>
              <a:t>'</a:t>
            </a:r>
            <a:endParaRPr lang="en-US" sz="1350" noProof="1">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age = </a:t>
            </a:r>
            <a:r>
              <a:rPr lang="en-US" altLang="zh-CN" sz="1350" noProof="1">
                <a:latin typeface="Consolas" panose="020B0609020204030204" charset="0"/>
              </a:rPr>
              <a:t>1</a:t>
            </a:r>
            <a:endParaRPr lang="en-US" altLang="zh-CN" sz="1350" noProof="1">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f'My name is {name}, and I am {age} years old.'</a:t>
            </a:r>
            <a:endParaRPr lang="en-US" sz="1350" noProof="1">
              <a:latin typeface="Consolas" panose="020B0609020204030204" charset="0"/>
            </a:endParaRPr>
          </a:p>
          <a:p>
            <a:pPr marL="0" indent="0">
              <a:buFont typeface="Arial" panose="020B0604020202020204" pitchFamily="34" charset="0"/>
              <a:buNone/>
            </a:pPr>
            <a:r>
              <a:rPr lang="en-US" sz="1350" noProof="1">
                <a:solidFill>
                  <a:srgbClr val="0000FF"/>
                </a:solidFill>
                <a:latin typeface="Consolas" panose="020B0609020204030204" charset="0"/>
              </a:rPr>
              <a:t>'My name is </a:t>
            </a:r>
            <a:r>
              <a:rPr lang="en-US" altLang="zh-CN" sz="1350" noProof="1">
                <a:solidFill>
                  <a:srgbClr val="0000FF"/>
                </a:solidFill>
                <a:latin typeface="Consolas" panose="020B0609020204030204" charset="0"/>
              </a:rPr>
              <a:t>Python</a:t>
            </a:r>
            <a:r>
              <a:rPr lang="en-US" sz="1350" noProof="1">
                <a:solidFill>
                  <a:srgbClr val="0000FF"/>
                </a:solidFill>
                <a:latin typeface="Consolas" panose="020B0609020204030204" charset="0"/>
              </a:rPr>
              <a:t>, and I am </a:t>
            </a:r>
            <a:r>
              <a:rPr lang="en-US" altLang="zh-CN" sz="1350" noProof="1">
                <a:solidFill>
                  <a:srgbClr val="0000FF"/>
                </a:solidFill>
                <a:latin typeface="Consolas" panose="020B0609020204030204" charset="0"/>
              </a:rPr>
              <a:t>1</a:t>
            </a:r>
            <a:r>
              <a:rPr lang="en-US" sz="1350" noProof="1">
                <a:solidFill>
                  <a:srgbClr val="0000FF"/>
                </a:solidFill>
                <a:latin typeface="Consolas" panose="020B0609020204030204" charset="0"/>
              </a:rPr>
              <a:t> years old.'</a:t>
            </a:r>
            <a:endParaRPr lang="en-US" sz="1350" noProof="1">
              <a:solidFill>
                <a:srgbClr val="0000FF"/>
              </a:solidFill>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width = 10</a:t>
            </a:r>
            <a:endParaRPr lang="en-US" sz="1350" noProof="1">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precision = 4</a:t>
            </a:r>
            <a:endParaRPr lang="en-US" sz="1350" noProof="1">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value = 11/3</a:t>
            </a:r>
            <a:endParaRPr lang="en-US" sz="1350" noProof="1">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f'result:{value:{width}.{precision}}'</a:t>
            </a:r>
            <a:endParaRPr lang="en-US" sz="1350" noProof="1">
              <a:latin typeface="Consolas" panose="020B0609020204030204" charset="0"/>
            </a:endParaRPr>
          </a:p>
          <a:p>
            <a:pPr marL="0" indent="0">
              <a:buFont typeface="Arial" panose="020B0604020202020204" pitchFamily="34" charset="0"/>
              <a:buNone/>
            </a:pPr>
            <a:r>
              <a:rPr lang="en-US" sz="1350" noProof="1">
                <a:solidFill>
                  <a:srgbClr val="0000FF"/>
                </a:solidFill>
                <a:latin typeface="Consolas" panose="020B0609020204030204" charset="0"/>
              </a:rPr>
              <a:t>'result:     3.667'</a:t>
            </a:r>
            <a:endParaRPr lang="en-US" sz="1350" noProof="1">
              <a:solidFill>
                <a:srgbClr val="0000FF"/>
              </a:solidFill>
              <a:latin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aphicFrame>
        <p:nvGraphicFramePr>
          <p:cNvPr id="5" name="表格 4"/>
          <p:cNvGraphicFramePr>
            <a:graphicFrameLocks noGrp="1"/>
          </p:cNvGraphicFramePr>
          <p:nvPr/>
        </p:nvGraphicFramePr>
        <p:xfrm>
          <a:off x="773636" y="1431126"/>
          <a:ext cx="7454016" cy="4810986"/>
        </p:xfrm>
        <a:graphic>
          <a:graphicData uri="http://schemas.openxmlformats.org/drawingml/2006/table">
            <a:tbl>
              <a:tblPr/>
              <a:tblGrid>
                <a:gridCol w="3408838"/>
                <a:gridCol w="4045178"/>
              </a:tblGrid>
              <a:tr h="33480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操作</a:t>
                      </a:r>
                      <a:endPar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含义</a:t>
                      </a:r>
                      <a:endPar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chemeClr val="accent2"/>
                    </a:solidFill>
                  </a:tcPr>
                </a:tc>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连接</a:t>
                      </a:r>
                      <a:endParaRPr kumimoji="0" lang="zh-CN" altLang="en-US" sz="12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重复</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 ]</a:t>
                      </a: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index(),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rindex</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索引</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 : ]</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剪切</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len</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长度</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upper(), lower()</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字符串中字母大</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小写</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a:lnSpc>
                          <a:spcPct val="80000"/>
                        </a:lnSpc>
                        <a:buClr>
                          <a:srgbClr val="FF0000"/>
                        </a:buClr>
                        <a:buSzPct val="70000"/>
                        <a:buFont typeface="Wingdings" panose="05000000000000000000" charset="0"/>
                        <a:buNone/>
                      </a:pP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capitalize()、title()、swapcase()</a:t>
                      </a:r>
                      <a:endPar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首字母大写，每个单词首字母大写，大小写交换</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strip()</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去两边空格及去指定字符</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split(),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rsplit</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lstrip</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按指定字符分割字符串为数组</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join()</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连接两个字符串序列</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find(),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rfind</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搜索指定字符串</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replace()</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字符串替换</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F3F9FA"/>
                    </a:solidFill>
                  </a:tcPr>
                </a:tc>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for &lt;</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var</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&gt; in &lt;string&gt;</a:t>
                      </a:r>
                      <a:endPar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字符串迭代</a:t>
                      </a:r>
                      <a:endPar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44" marR="91444" marT="45707" marB="45707" horzOverflow="overflow">
                    <a:lnL>
                      <a:noFill/>
                    </a:lnL>
                    <a:lnR>
                      <a:noFill/>
                    </a:lnR>
                    <a:lnT>
                      <a:noFill/>
                    </a:lnT>
                    <a:lnB>
                      <a:noFill/>
                    </a:lnB>
                    <a:lnTlToBr>
                      <a:noFill/>
                    </a:lnTlToBr>
                    <a:lnBlToTr>
                      <a:noFill/>
                    </a:lnBlToTr>
                    <a:solidFill>
                      <a:srgbClr val="E7F3F4"/>
                    </a:solidFill>
                  </a:tcPr>
                </a:tc>
              </a:tr>
              <a:tr h="687690">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start</a:t>
                      </a: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s</a:t>
                      </a: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with(),</a:t>
                      </a:r>
                      <a:r>
                        <a:rPr kumimoji="0" lang="en-US" altLang="zh-CN" sz="1200" b="1" i="0" u="none" strike="noStrike" kern="1200" cap="none" normalizeH="0" baseline="0" dirty="0" err="1">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endswith</a:t>
                      </a: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center()</a:t>
                      </a: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a:t>
                      </a: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ljust()</a:t>
                      </a: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a:t>
                      </a: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rjust()</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zfill()</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isalnum() 等</a:t>
                      </a:r>
                      <a:endPar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字符串是否以指定字符串开始或结束</a:t>
                      </a:r>
                      <a:endPar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居中、左对齐或右对齐</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返回指定宽度的字符串，在左侧以字符0进行填充</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字符串是否为数字、字母</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txBody>
                  <a:tcPr marL="91444" marR="91444" marT="45707" marB="45707" horzOverflow="overflow">
                    <a:lnL>
                      <a:noFill/>
                    </a:lnL>
                    <a:lnR>
                      <a:noFill/>
                    </a:lnR>
                    <a:lnT>
                      <a:noFill/>
                    </a:lnT>
                    <a:lnB>
                      <a:noFill/>
                    </a:lnB>
                    <a:lnTlToBr>
                      <a:noFill/>
                    </a:lnTlToBr>
                    <a:lnBlToTr>
                      <a:noFill/>
                    </a:lnBlToTr>
                    <a:solidFill>
                      <a:srgbClr val="E7F3F4"/>
                    </a:solidFill>
                  </a:tcPr>
                </a:tc>
              </a:tr>
            </a:tbl>
          </a:graphicData>
        </a:graphic>
      </p:graphicFrame>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占位符 30722"/>
          <p:cNvSpPr>
            <a:spLocks noGrp="1"/>
          </p:cNvSpPr>
          <p:nvPr>
            <p:ph idx="1"/>
          </p:nvPr>
        </p:nvSpPr>
        <p:spPr>
          <a:xfrm>
            <a:off x="683568" y="1431940"/>
            <a:ext cx="8229600" cy="4678451"/>
          </a:xfrm>
          <a:ln>
            <a:miter/>
          </a:ln>
        </p:spPr>
        <p:txBody>
          <a:bodyPr anchor="t"/>
          <a:lstStyle/>
          <a:p>
            <a:pPr fontAlgn="base">
              <a:buClr>
                <a:srgbClr val="FF0000"/>
              </a:buClr>
              <a:buFont typeface="Wingdings" panose="05000000000000000000" charset="0"/>
              <a:buChar char=""/>
            </a:pPr>
            <a:r>
              <a:rPr lang="en-US" altLang="zh-CN" sz="1800" b="1" noProof="1">
                <a:latin typeface="宋体" panose="02010600030101010101" pitchFamily="2" charset="-122"/>
              </a:rPr>
              <a:t>find()</a:t>
            </a:r>
            <a:r>
              <a:rPr lang="zh-CN" altLang="en-US" sz="1800" b="1" noProof="1">
                <a:latin typeface="宋体" panose="02010600030101010101" pitchFamily="2" charset="-122"/>
              </a:rPr>
              <a:t>、</a:t>
            </a:r>
            <a:r>
              <a:rPr lang="en-US" altLang="zh-CN" sz="1800" b="1" noProof="1">
                <a:latin typeface="宋体" panose="02010600030101010101" pitchFamily="2" charset="-122"/>
              </a:rPr>
              <a:t>rfind()</a:t>
            </a:r>
            <a:r>
              <a:rPr lang="zh-CN" altLang="en-US" sz="1800" b="1" noProof="1">
                <a:latin typeface="宋体" panose="02010600030101010101" pitchFamily="2" charset="-122"/>
              </a:rPr>
              <a:t>、</a:t>
            </a:r>
            <a:r>
              <a:rPr lang="en-US" altLang="zh-CN" sz="1800" b="1" noProof="1">
                <a:latin typeface="宋体" panose="02010600030101010101" pitchFamily="2" charset="-122"/>
              </a:rPr>
              <a:t>index()</a:t>
            </a:r>
            <a:r>
              <a:rPr lang="zh-CN" altLang="en-US" sz="1800" b="1" noProof="1">
                <a:latin typeface="宋体" panose="02010600030101010101" pitchFamily="2" charset="-122"/>
              </a:rPr>
              <a:t>、</a:t>
            </a:r>
            <a:r>
              <a:rPr lang="en-US" altLang="zh-CN" sz="1800" b="1" noProof="1">
                <a:latin typeface="宋体" panose="02010600030101010101" pitchFamily="2" charset="-122"/>
              </a:rPr>
              <a:t>rindex()</a:t>
            </a:r>
            <a:r>
              <a:rPr lang="zh-CN" altLang="en-US" sz="1800" b="1" noProof="1">
                <a:latin typeface="宋体" panose="02010600030101010101" pitchFamily="2" charset="-122"/>
              </a:rPr>
              <a:t>、</a:t>
            </a:r>
            <a:r>
              <a:rPr lang="en-US" altLang="zh-CN" sz="1800" b="1" noProof="1">
                <a:latin typeface="宋体" panose="02010600030101010101" pitchFamily="2" charset="-122"/>
              </a:rPr>
              <a:t>count()</a:t>
            </a:r>
            <a:endParaRPr lang="en-US" altLang="zh-CN" sz="1800" b="1" noProof="1">
              <a:latin typeface="宋体" panose="02010600030101010101" pitchFamily="2" charset="-122"/>
            </a:endParaRP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find()</a:t>
            </a:r>
            <a:r>
              <a:rPr lang="zh-CN" altLang="en-US" sz="1800" noProof="1">
                <a:latin typeface="宋体" panose="02010600030101010101" pitchFamily="2" charset="-122"/>
              </a:rPr>
              <a:t>和</a:t>
            </a:r>
            <a:r>
              <a:rPr lang="en-US" altLang="zh-CN" sz="1800" noProof="1">
                <a:latin typeface="宋体" panose="02010600030101010101" pitchFamily="2" charset="-122"/>
              </a:rPr>
              <a:t>rfind</a:t>
            </a:r>
            <a:r>
              <a:rPr lang="zh-CN" altLang="en-US" sz="1800" noProof="1">
                <a:latin typeface="宋体" panose="02010600030101010101" pitchFamily="2" charset="-122"/>
              </a:rPr>
              <a:t>方法分别用来查找一个字符串在另一个字符串指定范围（默认是整个字符串）中</a:t>
            </a:r>
            <a:r>
              <a:rPr lang="zh-CN" altLang="en-US" sz="1800" noProof="1">
                <a:solidFill>
                  <a:srgbClr val="FF0000"/>
                </a:solidFill>
                <a:latin typeface="宋体" panose="02010600030101010101" pitchFamily="2" charset="-122"/>
              </a:rPr>
              <a:t>首次</a:t>
            </a:r>
            <a:r>
              <a:rPr lang="zh-CN" altLang="en-US" sz="1800" noProof="1">
                <a:latin typeface="宋体" panose="02010600030101010101" pitchFamily="2" charset="-122"/>
              </a:rPr>
              <a:t>和</a:t>
            </a:r>
            <a:r>
              <a:rPr lang="zh-CN" altLang="en-US" sz="1800" noProof="1">
                <a:solidFill>
                  <a:srgbClr val="FF0000"/>
                </a:solidFill>
                <a:latin typeface="宋体" panose="02010600030101010101" pitchFamily="2" charset="-122"/>
              </a:rPr>
              <a:t>最后一次</a:t>
            </a:r>
            <a:r>
              <a:rPr lang="zh-CN" altLang="en-US" sz="1800" noProof="1">
                <a:latin typeface="宋体" panose="02010600030101010101" pitchFamily="2" charset="-122"/>
              </a:rPr>
              <a:t>出现的位置，如果</a:t>
            </a:r>
            <a:r>
              <a:rPr lang="zh-CN" altLang="en-US" sz="1800" b="1" noProof="1">
                <a:solidFill>
                  <a:srgbClr val="0000FF"/>
                </a:solidFill>
                <a:latin typeface="宋体" panose="02010600030101010101" pitchFamily="2" charset="-122"/>
              </a:rPr>
              <a:t>不存在则返回</a:t>
            </a:r>
            <a:r>
              <a:rPr lang="en-US" altLang="zh-CN" sz="1800" b="1" noProof="1">
                <a:solidFill>
                  <a:srgbClr val="0000FF"/>
                </a:solidFill>
                <a:latin typeface="宋体" panose="02010600030101010101" pitchFamily="2" charset="-122"/>
              </a:rPr>
              <a:t>-1</a:t>
            </a:r>
            <a:r>
              <a:rPr lang="zh-CN" altLang="en-US" sz="1800" noProof="1">
                <a:latin typeface="宋体" panose="02010600030101010101" pitchFamily="2" charset="-122"/>
              </a:rPr>
              <a:t>；</a:t>
            </a:r>
            <a:endParaRPr lang="zh-CN" altLang="en-US" sz="1800" noProof="1">
              <a:latin typeface="宋体" panose="02010600030101010101" pitchFamily="2" charset="-122"/>
            </a:endParaRP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index()</a:t>
            </a:r>
            <a:r>
              <a:rPr lang="zh-CN" altLang="en-US" sz="1800" noProof="1">
                <a:latin typeface="宋体" panose="02010600030101010101" pitchFamily="2" charset="-122"/>
              </a:rPr>
              <a:t>和</a:t>
            </a:r>
            <a:r>
              <a:rPr lang="en-US" altLang="zh-CN" sz="1800" noProof="1">
                <a:latin typeface="宋体" panose="02010600030101010101" pitchFamily="2" charset="-122"/>
              </a:rPr>
              <a:t>rindex()</a:t>
            </a:r>
            <a:r>
              <a:rPr lang="zh-CN" altLang="en-US" sz="1800" noProof="1">
                <a:latin typeface="宋体" panose="02010600030101010101" pitchFamily="2" charset="-122"/>
              </a:rPr>
              <a:t>方法用来返回一个字符串在另一个字符串指定范围中</a:t>
            </a:r>
            <a:r>
              <a:rPr lang="zh-CN" altLang="en-US" sz="1800" noProof="1">
                <a:solidFill>
                  <a:srgbClr val="FF0000"/>
                </a:solidFill>
                <a:latin typeface="宋体" panose="02010600030101010101" pitchFamily="2" charset="-122"/>
              </a:rPr>
              <a:t>首次</a:t>
            </a:r>
            <a:r>
              <a:rPr lang="zh-CN" altLang="en-US" sz="1800" noProof="1">
                <a:latin typeface="宋体" panose="02010600030101010101" pitchFamily="2" charset="-122"/>
              </a:rPr>
              <a:t>和</a:t>
            </a:r>
            <a:r>
              <a:rPr lang="zh-CN" altLang="en-US" sz="1800" noProof="1">
                <a:solidFill>
                  <a:srgbClr val="FF0000"/>
                </a:solidFill>
                <a:latin typeface="宋体" panose="02010600030101010101" pitchFamily="2" charset="-122"/>
              </a:rPr>
              <a:t>最后一次</a:t>
            </a:r>
            <a:r>
              <a:rPr lang="zh-CN" altLang="en-US" sz="1800" noProof="1">
                <a:latin typeface="宋体" panose="02010600030101010101" pitchFamily="2" charset="-122"/>
              </a:rPr>
              <a:t>出现的位置，如果</a:t>
            </a:r>
            <a:r>
              <a:rPr lang="zh-CN" altLang="en-US" sz="1800" b="1" noProof="1">
                <a:solidFill>
                  <a:srgbClr val="FF0000"/>
                </a:solidFill>
                <a:latin typeface="宋体" panose="02010600030101010101" pitchFamily="2" charset="-122"/>
              </a:rPr>
              <a:t>不存在则抛出异常</a:t>
            </a:r>
            <a:r>
              <a:rPr lang="zh-CN" altLang="en-US" sz="1800" noProof="1">
                <a:latin typeface="宋体" panose="02010600030101010101" pitchFamily="2" charset="-122"/>
              </a:rPr>
              <a:t>；</a:t>
            </a:r>
            <a:endParaRPr lang="zh-CN" altLang="en-US" sz="1800" noProof="1">
              <a:latin typeface="宋体" panose="02010600030101010101" pitchFamily="2" charset="-122"/>
            </a:endParaRP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count()</a:t>
            </a:r>
            <a:r>
              <a:rPr lang="zh-CN" altLang="en-US" sz="1800" noProof="1">
                <a:latin typeface="宋体" panose="02010600030101010101" pitchFamily="2" charset="-122"/>
              </a:rPr>
              <a:t>方法用来返回一个字符串在当前字符串中出现的</a:t>
            </a:r>
            <a:r>
              <a:rPr lang="zh-CN" altLang="en-US" sz="1800" noProof="1">
                <a:solidFill>
                  <a:srgbClr val="FF0000"/>
                </a:solidFill>
                <a:latin typeface="宋体" panose="02010600030101010101" pitchFamily="2" charset="-122"/>
              </a:rPr>
              <a:t>次数</a:t>
            </a:r>
            <a:r>
              <a:rPr lang="zh-CN" altLang="en-US" sz="1800" noProof="1">
                <a:latin typeface="宋体" panose="02010600030101010101" pitchFamily="2" charset="-122"/>
              </a:rPr>
              <a:t>。</a:t>
            </a:r>
            <a:endParaRPr lang="zh-CN" altLang="en-US" sz="1800" noProof="1">
              <a:latin typeface="宋体" panose="02010600030101010101" pitchFamily="2" charset="-122"/>
            </a:endParaRPr>
          </a:p>
        </p:txBody>
      </p:sp>
      <p:sp>
        <p:nvSpPr>
          <p:cNvPr id="12" name="文本占位符 31746"/>
          <p:cNvSpPr txBox="1"/>
          <p:nvPr/>
        </p:nvSpPr>
        <p:spPr bwMode="auto">
          <a:xfrm>
            <a:off x="1331640" y="3573016"/>
            <a:ext cx="3254547" cy="2664296"/>
          </a:xfrm>
          <a:prstGeom prst="rect">
            <a:avLst/>
          </a:prstGeom>
          <a:noFill/>
          <a:ln w="22225">
            <a:solidFill>
              <a:schemeClr val="accent1"/>
            </a:solid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s="</a:t>
            </a:r>
            <a:r>
              <a:rPr lang="en-US" altLang="zh-CN" sz="1200" dirty="0" err="1">
                <a:latin typeface="Consolas" panose="020B0609020204030204" charset="0"/>
              </a:rPr>
              <a:t>apple,peach,banana,peach,pear</a:t>
            </a:r>
            <a:r>
              <a:rPr lang="en-US" altLang="zh-CN" sz="1200" dirty="0">
                <a:latin typeface="Consolas" panose="020B0609020204030204" charset="0"/>
              </a:rPr>
              <a:t>"</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6</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("peach",7)</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19</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("peach",7,20)</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s.rfind</a:t>
            </a:r>
            <a:r>
              <a:rPr lang="en-US" altLang="zh-CN" sz="1200" dirty="0">
                <a:latin typeface="Consolas" panose="020B0609020204030204" charset="0"/>
              </a:rPr>
              <a:t>('p')</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25</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s.index</a:t>
            </a:r>
            <a:r>
              <a:rPr lang="en-US" altLang="zh-CN" sz="1200" dirty="0">
                <a:latin typeface="Consolas" panose="020B0609020204030204" charset="0"/>
              </a:rPr>
              <a:t>('p')</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s.index</a:t>
            </a:r>
            <a:r>
              <a:rPr lang="en-US" altLang="zh-CN" sz="1200" dirty="0">
                <a:latin typeface="Consolas" panose="020B0609020204030204" charset="0"/>
              </a:rPr>
              <a:t>('</a:t>
            </a:r>
            <a:r>
              <a:rPr lang="en-US" altLang="zh-CN" sz="1200" dirty="0" err="1">
                <a:latin typeface="Consolas" panose="020B0609020204030204" charset="0"/>
              </a:rPr>
              <a:t>pe</a:t>
            </a:r>
            <a:r>
              <a:rPr lang="en-US" altLang="zh-CN" sz="1200" dirty="0">
                <a:latin typeface="Consolas" panose="020B0609020204030204" charset="0"/>
              </a:rPr>
              <a:t>')</a:t>
            </a:r>
            <a:endParaRPr lang="en-US" altLang="zh-CN" sz="1200" dirty="0">
              <a:latin typeface="Consolas" panose="020B0609020204030204" charset="0"/>
            </a:endParaRP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6</a:t>
            </a:r>
            <a:endParaRPr lang="en-US" altLang="zh-CN" sz="1200" dirty="0">
              <a:solidFill>
                <a:srgbClr val="0000FF"/>
              </a:solidFill>
              <a:latin typeface="Consolas" panose="020B0609020204030204" charset="0"/>
            </a:endParaRPr>
          </a:p>
          <a:p>
            <a:pPr marL="1905" indent="-344805">
              <a:spcBef>
                <a:spcPct val="0"/>
              </a:spcBef>
              <a:buSzPct val="70000"/>
              <a:buFont typeface="Arial" panose="020B0604020202020204" pitchFamily="34" charset="0"/>
              <a:buNone/>
            </a:pPr>
            <a:endParaRPr lang="en-US" altLang="zh-CN" sz="1200" dirty="0">
              <a:latin typeface="Consolas" panose="020B0609020204030204" charset="0"/>
            </a:endParaRPr>
          </a:p>
        </p:txBody>
      </p:sp>
      <p:sp>
        <p:nvSpPr>
          <p:cNvPr id="13" name="文本框 1"/>
          <p:cNvSpPr txBox="1"/>
          <p:nvPr/>
        </p:nvSpPr>
        <p:spPr>
          <a:xfrm>
            <a:off x="5098880" y="3572540"/>
            <a:ext cx="2963984" cy="2676525"/>
          </a:xfrm>
          <a:prstGeom prst="rect">
            <a:avLst/>
          </a:prstGeom>
          <a:noFill/>
          <a:ln w="22225" cap="flat" cmpd="sng">
            <a:solidFill>
              <a:schemeClr val="accent1"/>
            </a:solidFill>
            <a:prstDash val="solid"/>
            <a:round/>
            <a:headEnd type="none" w="med" len="med"/>
            <a:tailEnd type="none" w="med" len="med"/>
          </a:ln>
        </p:spPr>
        <p:txBody>
          <a:bodyPr wrap="square" anchor="t">
            <a:spAutoFit/>
          </a:bodyPr>
          <a:lstStyle/>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s.index</a:t>
            </a:r>
            <a:r>
              <a:rPr lang="en-US" altLang="zh-CN" sz="1200" dirty="0">
                <a:latin typeface="Consolas" panose="020B0609020204030204" charset="0"/>
                <a:ea typeface="宋体" panose="02010600030101010101" pitchFamily="2" charset="-122"/>
                <a:sym typeface="宋体" panose="02010600030101010101" pitchFamily="2" charset="-122"/>
              </a:rPr>
              <a:t>('pear')</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25</a:t>
            </a:r>
            <a:endParaRPr lang="en-US" altLang="zh-CN" sz="1200" dirty="0">
              <a:solidFill>
                <a:srgbClr val="0000FF"/>
              </a:solidFill>
              <a:latin typeface="Consolas" panose="020B0609020204030204" charset="0"/>
              <a:ea typeface="宋体" panose="02010600030101010101" pitchFamily="2" charset="-122"/>
            </a:endParaRP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s.index</a:t>
            </a:r>
            <a:r>
              <a:rPr lang="en-US" altLang="zh-CN" sz="1200" dirty="0">
                <a:latin typeface="Consolas" panose="020B0609020204030204" charset="0"/>
                <a:ea typeface="宋体" panose="02010600030101010101" pitchFamily="2" charset="-122"/>
                <a:sym typeface="宋体" panose="02010600030101010101" pitchFamily="2" charset="-122"/>
              </a:rPr>
              <a:t>('</a:t>
            </a:r>
            <a:r>
              <a:rPr lang="en-US" altLang="zh-CN" sz="1200" dirty="0" err="1">
                <a:latin typeface="Consolas" panose="020B0609020204030204" charset="0"/>
                <a:ea typeface="宋体" panose="02010600030101010101" pitchFamily="2" charset="-122"/>
                <a:sym typeface="宋体" panose="02010600030101010101" pitchFamily="2" charset="-122"/>
              </a:rPr>
              <a:t>ppp</a:t>
            </a:r>
            <a:r>
              <a:rPr lang="en-US" altLang="zh-CN" sz="1200" dirty="0">
                <a:latin typeface="Consolas" panose="020B0609020204030204" charset="0"/>
                <a:ea typeface="宋体" panose="02010600030101010101" pitchFamily="2" charset="-122"/>
                <a:sym typeface="宋体" panose="02010600030101010101" pitchFamily="2" charset="-122"/>
              </a:rPr>
              <a:t>')</a:t>
            </a:r>
            <a:endParaRPr lang="en-US" altLang="zh-CN" sz="1200" dirty="0">
              <a:latin typeface="Consolas" panose="020B0609020204030204" charset="0"/>
              <a:ea typeface="宋体" panose="02010600030101010101" pitchFamily="2" charset="-122"/>
            </a:endParaRPr>
          </a:p>
          <a:p>
            <a:pPr marL="1905"/>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Traceback</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(most recent call last):</a:t>
            </a:r>
            <a:endPar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File "&lt;pyshell#11&gt;", line 1, in &lt;module&gt;</a:t>
            </a:r>
            <a:endPar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a:t>
            </a:r>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s.index</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a:t>
            </a:r>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ppp</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a:t>
            </a:r>
            <a:endPar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ValueError</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substring not found</a:t>
            </a:r>
            <a:endPar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('p')</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5</a:t>
            </a:r>
            <a:endPar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('pp')</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1</a:t>
            </a:r>
            <a:endPar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endParaRP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a:t>
            </a:r>
            <a:r>
              <a:rPr lang="en-US" altLang="zh-CN" sz="1200" dirty="0" err="1">
                <a:latin typeface="Consolas" panose="020B0609020204030204" charset="0"/>
                <a:ea typeface="宋体" panose="02010600030101010101" pitchFamily="2" charset="-122"/>
                <a:sym typeface="宋体" panose="02010600030101010101" pitchFamily="2" charset="-122"/>
              </a:rPr>
              <a:t>ppp</a:t>
            </a:r>
            <a:r>
              <a:rPr lang="en-US" altLang="zh-CN" sz="1200" dirty="0">
                <a:latin typeface="Consolas" panose="020B0609020204030204" charset="0"/>
                <a:ea typeface="宋体" panose="02010600030101010101" pitchFamily="2" charset="-122"/>
                <a:sym typeface="宋体" panose="02010600030101010101" pitchFamily="2" charset="-122"/>
              </a:rPr>
              <a:t>')</a:t>
            </a:r>
            <a:endParaRPr lang="en-US" altLang="zh-CN" sz="1200" dirty="0">
              <a:latin typeface="Consolas" panose="020B0609020204030204" charset="0"/>
              <a:ea typeface="宋体" panose="02010600030101010101" pitchFamily="2" charset="-122"/>
              <a:sym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0</a:t>
            </a:r>
            <a:endPar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endParaRPr>
          </a:p>
        </p:txBody>
      </p:sp>
      <p:sp>
        <p:nvSpPr>
          <p:cNvPr id="14" name="文本框 13"/>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782180" y="1742666"/>
            <a:ext cx="7968046" cy="148439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内容占位符 2"/>
          <p:cNvSpPr>
            <a:spLocks noGrp="1"/>
          </p:cNvSpPr>
          <p:nvPr>
            <p:ph idx="1"/>
          </p:nvPr>
        </p:nvSpPr>
        <p:spPr>
          <a:xfrm>
            <a:off x="457200" y="1052736"/>
            <a:ext cx="8229600" cy="4678451"/>
          </a:xfrm>
        </p:spPr>
        <p:txBody>
          <a:bodyPr/>
          <a:lstStyle/>
          <a:p>
            <a:pPr fontAlgn="base">
              <a:buClr>
                <a:srgbClr val="FF0000"/>
              </a:buClr>
              <a:buFont typeface="Wingdings" panose="05000000000000000000" pitchFamily="2" charset="2"/>
              <a:buChar char="ü"/>
            </a:pPr>
            <a:r>
              <a:rPr lang="zh-CN" altLang="en-US" sz="2400" b="1" noProof="1"/>
              <a:t>应用：</a:t>
            </a:r>
            <a:r>
              <a:rPr lang="zh-CN" altLang="en-US" sz="2400" noProof="1"/>
              <a:t>查找字符串中每个字符的第一次出现：</a:t>
            </a:r>
            <a:endParaRPr lang="zh-CN" altLang="en-US" sz="2400" noProof="1"/>
          </a:p>
          <a:p>
            <a:pPr marL="0" indent="0">
              <a:buNone/>
            </a:pPr>
            <a:r>
              <a:rPr lang="zh-CN" altLang="en-US" sz="1500" noProof="1">
                <a:latin typeface="Consolas" panose="020B0609020204030204" charset="0"/>
                <a:cs typeface="Consolas" panose="020B0609020204030204" charset="0"/>
              </a:rPr>
              <a:t>text = '''</a:t>
            </a:r>
            <a:endParaRPr lang="zh-CN" altLang="en-US" sz="1500" noProof="1">
              <a:latin typeface="Consolas" panose="020B0609020204030204" charset="0"/>
              <a:cs typeface="Consolas" panose="020B0609020204030204" charset="0"/>
            </a:endParaRPr>
          </a:p>
          <a:p>
            <a:pPr marL="0" indent="0">
              <a:buNone/>
            </a:pPr>
            <a:r>
              <a:rPr lang="zh-CN" altLang="en-US" sz="1500" noProof="1">
                <a:solidFill>
                  <a:srgbClr val="00B050"/>
                </a:solidFill>
                <a:latin typeface="Consolas" panose="020B0609020204030204" charset="0"/>
                <a:cs typeface="Consolas" panose="020B0609020204030204" charset="0"/>
              </a:rPr>
              <a:t>东边来个小朋友叫小松，手里拿着一捆葱。</a:t>
            </a:r>
            <a:endParaRPr lang="zh-CN" altLang="en-US" sz="1500" noProof="1">
              <a:solidFill>
                <a:srgbClr val="00B050"/>
              </a:solidFill>
              <a:latin typeface="Consolas" panose="020B0609020204030204" charset="0"/>
              <a:cs typeface="Consolas" panose="020B0609020204030204" charset="0"/>
            </a:endParaRPr>
          </a:p>
          <a:p>
            <a:pPr marL="0" indent="0">
              <a:buNone/>
            </a:pPr>
            <a:r>
              <a:rPr lang="zh-CN" altLang="en-US" sz="1500" noProof="1">
                <a:solidFill>
                  <a:srgbClr val="00B050"/>
                </a:solidFill>
                <a:latin typeface="Consolas" panose="020B0609020204030204" charset="0"/>
                <a:cs typeface="Consolas" panose="020B0609020204030204" charset="0"/>
              </a:rPr>
              <a:t>西边来个小朋友叫小丛，手里拿着小闹钟。</a:t>
            </a:r>
            <a:endParaRPr lang="zh-CN" altLang="en-US" sz="1500" noProof="1">
              <a:solidFill>
                <a:srgbClr val="00B050"/>
              </a:solidFill>
              <a:latin typeface="Consolas" panose="020B0609020204030204" charset="0"/>
              <a:cs typeface="Consolas" panose="020B0609020204030204" charset="0"/>
            </a:endParaRPr>
          </a:p>
          <a:p>
            <a:pPr marL="0" indent="0">
              <a:buNone/>
            </a:pPr>
            <a:r>
              <a:rPr lang="zh-CN" altLang="en-US" sz="1500" noProof="1">
                <a:solidFill>
                  <a:srgbClr val="00B050"/>
                </a:solidFill>
                <a:latin typeface="Consolas" panose="020B0609020204030204" charset="0"/>
                <a:cs typeface="Consolas" panose="020B0609020204030204" charset="0"/>
              </a:rPr>
              <a:t>小松手里葱捆得松，掉在地上一些葱。</a:t>
            </a:r>
            <a:endParaRPr lang="zh-CN" altLang="en-US" sz="1500" noProof="1">
              <a:solidFill>
                <a:srgbClr val="00B050"/>
              </a:solidFill>
              <a:latin typeface="Consolas" panose="020B0609020204030204" charset="0"/>
              <a:cs typeface="Consolas" panose="020B0609020204030204" charset="0"/>
            </a:endParaRPr>
          </a:p>
          <a:p>
            <a:pPr marL="0" indent="0">
              <a:buNone/>
            </a:pPr>
            <a:r>
              <a:rPr lang="zh-CN" altLang="en-US" sz="1500" noProof="1">
                <a:solidFill>
                  <a:srgbClr val="00B050"/>
                </a:solidFill>
                <a:latin typeface="Consolas" panose="020B0609020204030204" charset="0"/>
                <a:cs typeface="Consolas" panose="020B0609020204030204" charset="0"/>
              </a:rPr>
              <a:t>小丛忙放闹钟去拾葱，帮助小松捆紧葱.</a:t>
            </a:r>
            <a:endParaRPr lang="zh-CN" altLang="en-US" sz="1500" noProof="1">
              <a:solidFill>
                <a:srgbClr val="00B050"/>
              </a:solidFill>
              <a:latin typeface="Consolas" panose="020B0609020204030204" charset="0"/>
              <a:cs typeface="Consolas" panose="020B0609020204030204" charset="0"/>
            </a:endParaRPr>
          </a:p>
          <a:p>
            <a:pPr marL="0" indent="0">
              <a:buNone/>
            </a:pPr>
            <a:r>
              <a:rPr lang="zh-CN" altLang="en-US" sz="1500" noProof="1">
                <a:solidFill>
                  <a:srgbClr val="00B050"/>
                </a:solidFill>
                <a:latin typeface="Consolas" panose="020B0609020204030204" charset="0"/>
                <a:cs typeface="Consolas" panose="020B0609020204030204" charset="0"/>
              </a:rPr>
              <a:t>小松夸小丛像雷锋，小丛说小松爱劳动。</a:t>
            </a:r>
            <a:endParaRPr lang="zh-CN" altLang="en-US" sz="1500" noProof="1">
              <a:solidFill>
                <a:srgbClr val="00B050"/>
              </a:solidFill>
              <a:latin typeface="Consolas" panose="020B0609020204030204" charset="0"/>
              <a:cs typeface="Consolas" panose="020B0609020204030204" charset="0"/>
            </a:endParaRPr>
          </a:p>
          <a:p>
            <a:pPr marL="0" indent="0">
              <a:buNone/>
            </a:pPr>
            <a:r>
              <a:rPr lang="zh-CN" altLang="en-US" sz="1500" noProof="1">
                <a:latin typeface="Consolas" panose="020B0609020204030204" charset="0"/>
                <a:cs typeface="Consolas" panose="020B0609020204030204" charset="0"/>
              </a:rPr>
              <a:t>'''</a:t>
            </a:r>
            <a:endParaRPr lang="zh-CN" altLang="en-US" sz="1500" noProof="1">
              <a:latin typeface="Consolas" panose="020B0609020204030204" charset="0"/>
              <a:cs typeface="Consolas" panose="020B0609020204030204" charset="0"/>
            </a:endParaRPr>
          </a:p>
          <a:p>
            <a:pPr marL="0" indent="0">
              <a:buNone/>
            </a:pPr>
            <a:endParaRPr lang="zh-CN" altLang="en-US" sz="1500" noProof="1">
              <a:latin typeface="Consolas" panose="020B0609020204030204" charset="0"/>
              <a:cs typeface="Consolas" panose="020B0609020204030204" charset="0"/>
            </a:endParaRPr>
          </a:p>
          <a:p>
            <a:pPr marL="0" indent="0">
              <a:buNone/>
            </a:pPr>
            <a:r>
              <a:rPr lang="zh-CN" altLang="en-US" sz="1500" noProof="1">
                <a:solidFill>
                  <a:srgbClr val="0000FF"/>
                </a:solidFill>
                <a:latin typeface="Consolas" panose="020B0609020204030204" charset="0"/>
                <a:cs typeface="Consolas" panose="020B0609020204030204" charset="0"/>
              </a:rPr>
              <a:t>for</a:t>
            </a:r>
            <a:r>
              <a:rPr lang="zh-CN" altLang="en-US" sz="1500" noProof="1">
                <a:latin typeface="Consolas" panose="020B0609020204030204" charset="0"/>
                <a:cs typeface="Consolas" panose="020B0609020204030204" charset="0"/>
              </a:rPr>
              <a:t> index, ch in enumerate(text):</a:t>
            </a:r>
            <a:endParaRPr lang="zh-CN" altLang="en-US" sz="1500" noProof="1">
              <a:latin typeface="Consolas" panose="020B0609020204030204" charset="0"/>
              <a:cs typeface="Consolas" panose="020B0609020204030204" charset="0"/>
            </a:endParaRPr>
          </a:p>
          <a:p>
            <a:pPr marL="0" indent="0">
              <a:buNone/>
            </a:pPr>
            <a:r>
              <a:rPr lang="zh-CN" altLang="en-US" sz="1500" noProof="1">
                <a:latin typeface="Consolas" panose="020B0609020204030204" charset="0"/>
                <a:cs typeface="Consolas" panose="020B0609020204030204" charset="0"/>
              </a:rPr>
              <a:t>    </a:t>
            </a:r>
            <a:r>
              <a:rPr lang="zh-CN" altLang="en-US" sz="1500" noProof="1">
                <a:solidFill>
                  <a:srgbClr val="0000FF"/>
                </a:solidFill>
                <a:latin typeface="Consolas" panose="020B0609020204030204" charset="0"/>
                <a:cs typeface="Consolas" panose="020B0609020204030204" charset="0"/>
              </a:rPr>
              <a:t>if</a:t>
            </a:r>
            <a:r>
              <a:rPr lang="zh-CN" altLang="en-US" sz="1500" noProof="1">
                <a:latin typeface="Consolas" panose="020B0609020204030204" charset="0"/>
                <a:cs typeface="Consolas" panose="020B0609020204030204" charset="0"/>
              </a:rPr>
              <a:t> index == text.index(ch):</a:t>
            </a:r>
            <a:endParaRPr lang="zh-CN" altLang="en-US" sz="1500" noProof="1">
              <a:latin typeface="Consolas" panose="020B0609020204030204" charset="0"/>
              <a:cs typeface="Consolas" panose="020B0609020204030204" charset="0"/>
            </a:endParaRPr>
          </a:p>
          <a:p>
            <a:pPr marL="0" indent="0">
              <a:buNone/>
            </a:pPr>
            <a:r>
              <a:rPr lang="zh-CN" altLang="en-US" sz="1500" noProof="1">
                <a:latin typeface="Consolas" panose="020B0609020204030204" charset="0"/>
                <a:cs typeface="Consolas" panose="020B0609020204030204" charset="0"/>
              </a:rPr>
              <a:t>        </a:t>
            </a:r>
            <a:r>
              <a:rPr lang="zh-CN" altLang="en-US" sz="1500" noProof="1">
                <a:solidFill>
                  <a:srgbClr val="0000FF"/>
                </a:solidFill>
                <a:latin typeface="Consolas" panose="020B0609020204030204" charset="0"/>
                <a:cs typeface="Consolas" panose="020B0609020204030204" charset="0"/>
              </a:rPr>
              <a:t>print</a:t>
            </a:r>
            <a:r>
              <a:rPr lang="zh-CN" altLang="en-US" sz="1500" noProof="1">
                <a:latin typeface="Consolas" panose="020B0609020204030204" charset="0"/>
                <a:cs typeface="Consolas" panose="020B0609020204030204" charset="0"/>
              </a:rPr>
              <a:t>((index, ch), end= '')</a:t>
            </a:r>
            <a:endParaRPr lang="zh-CN" altLang="en-US" sz="1500" noProof="1">
              <a:latin typeface="Consolas" panose="020B0609020204030204" charset="0"/>
              <a:cs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2" name="矩形 1"/>
          <p:cNvSpPr/>
          <p:nvPr/>
        </p:nvSpPr>
        <p:spPr>
          <a:xfrm>
            <a:off x="4355976" y="4562430"/>
            <a:ext cx="4572000" cy="1600438"/>
          </a:xfrm>
          <a:prstGeom prst="rect">
            <a:avLst/>
          </a:prstGeom>
        </p:spPr>
        <p:txBody>
          <a:bodyPr>
            <a:spAutoFit/>
          </a:bodyPr>
          <a:lstStyle/>
          <a:p>
            <a:r>
              <a:rPr lang="zh-CN" altLang="en-US" sz="1400" dirty="0">
                <a:solidFill>
                  <a:srgbClr val="0000FF"/>
                </a:solidFill>
                <a:latin typeface="Times New Roman" panose="02020603050405020304" pitchFamily="18" charset="0"/>
                <a:ea typeface="仿宋" panose="02010609060101010101" pitchFamily="49" charset="-122"/>
              </a:rPr>
              <a:t>(0, '\n')(1, '东')(2, '边')(3, '来')(4, '个')(5, '小')(6, '朋')(7, '友')(8, '叫')(10, '松')(11, '，')(12, '手')(13, '里')(14, '拿')(15, '着')(16, '一')(17, '捆')(18, '葱')(19, '。')(21, '西')(30, '丛')(37, '闹')(38, '钟')(47, '得')(50, '掉')(51, '在')(52, '地')(53, '上')(55, '些')(61, '忙')(62, '放')(65, '去')(66, '拾')(69, '帮')(70, '助')(74, '紧')(76, '.')(80, '夸')(83, '像')(84, '雷')(85, '锋')(89, '说')(92, '爱')(93, '劳')(94, '动')</a:t>
            </a:r>
            <a:endParaRPr lang="zh-CN" altLang="en-US" sz="1400" dirty="0">
              <a:solidFill>
                <a:srgbClr val="0000FF"/>
              </a:solidFill>
              <a:latin typeface="Times New Roman" panose="02020603050405020304" pitchFamily="18" charset="0"/>
              <a:ea typeface="仿宋" panose="02010609060101010101" pitchFamily="49" charset="-122"/>
            </a:endParaRPr>
          </a:p>
        </p:txBody>
      </p:sp>
      <p:pic>
        <p:nvPicPr>
          <p:cNvPr id="11" name="图片 10"/>
          <p:cNvPicPr>
            <a:picLocks noChangeAspect="1"/>
          </p:cNvPicPr>
          <p:nvPr/>
        </p:nvPicPr>
        <p:blipFill>
          <a:blip r:embed="rId2"/>
          <a:stretch>
            <a:fillRect/>
          </a:stretch>
        </p:blipFill>
        <p:spPr>
          <a:xfrm>
            <a:off x="3275856" y="980728"/>
            <a:ext cx="5847533" cy="543814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80">
                                          <p:stCondLst>
                                            <p:cond delay="0"/>
                                          </p:stCondLst>
                                        </p:cTn>
                                        <p:tgtEl>
                                          <p:spTgt spid="11"/>
                                        </p:tgtEl>
                                      </p:cBhvr>
                                    </p:animEffect>
                                    <p:anim calcmode="lin" valueType="num">
                                      <p:cBhvr>
                                        <p:cTn id="4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7" dur="26">
                                          <p:stCondLst>
                                            <p:cond delay="650"/>
                                          </p:stCondLst>
                                        </p:cTn>
                                        <p:tgtEl>
                                          <p:spTgt spid="11"/>
                                        </p:tgtEl>
                                      </p:cBhvr>
                                      <p:to x="100000" y="60000"/>
                                    </p:animScale>
                                    <p:animScale>
                                      <p:cBhvr>
                                        <p:cTn id="48" dur="166" decel="50000">
                                          <p:stCondLst>
                                            <p:cond delay="676"/>
                                          </p:stCondLst>
                                        </p:cTn>
                                        <p:tgtEl>
                                          <p:spTgt spid="11"/>
                                        </p:tgtEl>
                                      </p:cBhvr>
                                      <p:to x="100000" y="100000"/>
                                    </p:animScale>
                                    <p:animScale>
                                      <p:cBhvr>
                                        <p:cTn id="49" dur="26">
                                          <p:stCondLst>
                                            <p:cond delay="1312"/>
                                          </p:stCondLst>
                                        </p:cTn>
                                        <p:tgtEl>
                                          <p:spTgt spid="11"/>
                                        </p:tgtEl>
                                      </p:cBhvr>
                                      <p:to x="100000" y="80000"/>
                                    </p:animScale>
                                    <p:animScale>
                                      <p:cBhvr>
                                        <p:cTn id="50" dur="166" decel="50000">
                                          <p:stCondLst>
                                            <p:cond delay="1338"/>
                                          </p:stCondLst>
                                        </p:cTn>
                                        <p:tgtEl>
                                          <p:spTgt spid="11"/>
                                        </p:tgtEl>
                                      </p:cBhvr>
                                      <p:to x="100000" y="100000"/>
                                    </p:animScale>
                                    <p:animScale>
                                      <p:cBhvr>
                                        <p:cTn id="51" dur="26">
                                          <p:stCondLst>
                                            <p:cond delay="1642"/>
                                          </p:stCondLst>
                                        </p:cTn>
                                        <p:tgtEl>
                                          <p:spTgt spid="11"/>
                                        </p:tgtEl>
                                      </p:cBhvr>
                                      <p:to x="100000" y="90000"/>
                                    </p:animScale>
                                    <p:animScale>
                                      <p:cBhvr>
                                        <p:cTn id="52" dur="166" decel="50000">
                                          <p:stCondLst>
                                            <p:cond delay="1668"/>
                                          </p:stCondLst>
                                        </p:cTn>
                                        <p:tgtEl>
                                          <p:spTgt spid="11"/>
                                        </p:tgtEl>
                                      </p:cBhvr>
                                      <p:to x="100000" y="100000"/>
                                    </p:animScale>
                                    <p:animScale>
                                      <p:cBhvr>
                                        <p:cTn id="53" dur="26">
                                          <p:stCondLst>
                                            <p:cond delay="1808"/>
                                          </p:stCondLst>
                                        </p:cTn>
                                        <p:tgtEl>
                                          <p:spTgt spid="11"/>
                                        </p:tgtEl>
                                      </p:cBhvr>
                                      <p:to x="100000" y="95000"/>
                                    </p:animScale>
                                    <p:animScale>
                                      <p:cBhvr>
                                        <p:cTn id="5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占位符 32770"/>
          <p:cNvSpPr>
            <a:spLocks noGrp="1"/>
          </p:cNvSpPr>
          <p:nvPr>
            <p:ph idx="1"/>
          </p:nvPr>
        </p:nvSpPr>
        <p:spPr>
          <a:xfrm>
            <a:off x="591594" y="1340768"/>
            <a:ext cx="8229600" cy="4678451"/>
          </a:xfrm>
        </p:spPr>
        <p:txBody>
          <a:bodyPr anchor="t"/>
          <a:lstStyle/>
          <a:p>
            <a:pPr>
              <a:buClr>
                <a:srgbClr val="FF0000"/>
              </a:buClr>
              <a:buFont typeface="Wingdings" panose="05000000000000000000" pitchFamily="2" charset="2"/>
              <a:buChar char="n"/>
            </a:pPr>
            <a:r>
              <a:rPr lang="en-US" altLang="zh-CN" sz="2000" dirty="0"/>
              <a:t>split()</a:t>
            </a:r>
            <a:r>
              <a:rPr lang="zh-CN" altLang="en-US" sz="2000" dirty="0"/>
              <a:t>、</a:t>
            </a:r>
            <a:r>
              <a:rPr lang="en-US" altLang="zh-CN" sz="2000" dirty="0" err="1"/>
              <a:t>rsplit</a:t>
            </a:r>
            <a:r>
              <a:rPr lang="en-US" altLang="zh-CN" sz="2000" dirty="0"/>
              <a:t>()</a:t>
            </a:r>
            <a:r>
              <a:rPr lang="zh-CN" altLang="en-US" sz="2000" dirty="0"/>
              <a:t>、</a:t>
            </a:r>
            <a:r>
              <a:rPr lang="en-US" altLang="zh-CN" sz="2000" dirty="0"/>
              <a:t>partition()</a:t>
            </a:r>
            <a:r>
              <a:rPr lang="zh-CN" altLang="en-US" sz="2000" dirty="0"/>
              <a:t>、</a:t>
            </a:r>
            <a:r>
              <a:rPr lang="en-US" altLang="zh-CN" sz="2000" dirty="0" err="1"/>
              <a:t>rpartition</a:t>
            </a:r>
            <a:r>
              <a:rPr lang="en-US" altLang="zh-CN" sz="2000" dirty="0"/>
              <a:t>()</a:t>
            </a:r>
            <a:endParaRPr lang="en-US" altLang="zh-CN" sz="2000" dirty="0"/>
          </a:p>
          <a:p>
            <a:pPr>
              <a:spcBef>
                <a:spcPts val="600"/>
              </a:spcBef>
              <a:spcAft>
                <a:spcPts val="600"/>
              </a:spcAft>
              <a:buClr>
                <a:srgbClr val="FF0000"/>
              </a:buClr>
              <a:buFont typeface="Wingdings" panose="05000000000000000000" charset="0"/>
              <a:buChar char="ü"/>
            </a:pPr>
            <a:r>
              <a:rPr lang="en-US" altLang="zh-CN" sz="1800" b="1" dirty="0"/>
              <a:t>split()</a:t>
            </a:r>
            <a:r>
              <a:rPr lang="zh-CN" altLang="en-US" sz="1800" b="1" dirty="0"/>
              <a:t>和</a:t>
            </a:r>
            <a:r>
              <a:rPr lang="en-US" altLang="zh-CN" sz="1800" b="1" dirty="0" err="1"/>
              <a:t>rsplit</a:t>
            </a:r>
            <a:r>
              <a:rPr lang="en-US" altLang="zh-CN" sz="1800" b="1" dirty="0"/>
              <a:t>()</a:t>
            </a:r>
            <a:r>
              <a:rPr lang="zh-CN" altLang="en-US" sz="1800" b="1" dirty="0"/>
              <a:t>方法分别用来</a:t>
            </a:r>
            <a:r>
              <a:rPr lang="zh-CN" altLang="en-US" sz="1800" b="1" dirty="0">
                <a:solidFill>
                  <a:srgbClr val="FF0000"/>
                </a:solidFill>
              </a:rPr>
              <a:t>以指定字符为分隔符</a:t>
            </a:r>
            <a:r>
              <a:rPr lang="zh-CN" altLang="en-US" sz="1800" b="1" dirty="0"/>
              <a:t>，把当前字符串</a:t>
            </a:r>
            <a:r>
              <a:rPr lang="zh-CN" altLang="en-US" sz="1800" b="1" dirty="0">
                <a:solidFill>
                  <a:srgbClr val="FF0000"/>
                </a:solidFill>
              </a:rPr>
              <a:t>从左往右</a:t>
            </a:r>
            <a:r>
              <a:rPr lang="zh-CN" altLang="en-US" sz="1800" b="1" dirty="0"/>
              <a:t>或</a:t>
            </a:r>
            <a:r>
              <a:rPr lang="zh-CN" altLang="en-US" sz="1800" b="1" dirty="0">
                <a:solidFill>
                  <a:srgbClr val="FF0000"/>
                </a:solidFill>
              </a:rPr>
              <a:t>从右往左</a:t>
            </a:r>
            <a:r>
              <a:rPr lang="zh-CN" altLang="en-US" sz="1800" b="1" dirty="0"/>
              <a:t>分隔成</a:t>
            </a:r>
            <a:r>
              <a:rPr lang="zh-CN" altLang="en-US" sz="1800" b="1" dirty="0">
                <a:solidFill>
                  <a:srgbClr val="FF0000"/>
                </a:solidFill>
              </a:rPr>
              <a:t>多个</a:t>
            </a:r>
            <a:r>
              <a:rPr lang="zh-CN" altLang="en-US" sz="1800" b="1" dirty="0"/>
              <a:t>字符串，并返回包含分隔结果的列表；</a:t>
            </a:r>
            <a:endParaRPr lang="zh-CN" altLang="en-US" sz="1800" b="1" dirty="0"/>
          </a:p>
          <a:p>
            <a:pPr>
              <a:spcBef>
                <a:spcPts val="600"/>
              </a:spcBef>
              <a:spcAft>
                <a:spcPts val="600"/>
              </a:spcAft>
              <a:buClr>
                <a:srgbClr val="FF0000"/>
              </a:buClr>
              <a:buFont typeface="Wingdings" panose="05000000000000000000" charset="0"/>
              <a:buChar char="ü"/>
            </a:pPr>
            <a:r>
              <a:rPr lang="en-US" altLang="zh-CN" sz="1800" b="1" dirty="0"/>
              <a:t>partition()</a:t>
            </a:r>
            <a:r>
              <a:rPr lang="zh-CN" altLang="en-US" sz="1800" b="1" dirty="0"/>
              <a:t>和</a:t>
            </a:r>
            <a:r>
              <a:rPr lang="en-US" altLang="zh-CN" sz="1800" b="1" dirty="0" err="1"/>
              <a:t>rpartition</a:t>
            </a:r>
            <a:r>
              <a:rPr lang="en-US" altLang="zh-CN" sz="1800" b="1" dirty="0"/>
              <a:t>()</a:t>
            </a:r>
            <a:r>
              <a:rPr lang="zh-CN" altLang="en-US" sz="1800" b="1" dirty="0"/>
              <a:t>用来</a:t>
            </a:r>
            <a:r>
              <a:rPr lang="zh-CN" altLang="en-US" sz="1800" b="1" dirty="0">
                <a:solidFill>
                  <a:srgbClr val="FF0000"/>
                </a:solidFill>
              </a:rPr>
              <a:t>以指定字符串为分隔符</a:t>
            </a:r>
            <a:r>
              <a:rPr lang="zh-CN" altLang="en-US" sz="1800" b="1" dirty="0"/>
              <a:t>将原字符串分隔为</a:t>
            </a:r>
            <a:r>
              <a:rPr lang="en-US" altLang="zh-CN" sz="1800" b="1" dirty="0">
                <a:solidFill>
                  <a:srgbClr val="FF0000"/>
                </a:solidFill>
              </a:rPr>
              <a:t>3</a:t>
            </a:r>
            <a:r>
              <a:rPr lang="zh-CN" altLang="en-US" sz="1800" b="1" dirty="0">
                <a:solidFill>
                  <a:srgbClr val="FF0000"/>
                </a:solidFill>
              </a:rPr>
              <a:t>部分</a:t>
            </a:r>
            <a:r>
              <a:rPr lang="zh-CN" altLang="en-US" sz="1800" b="1" dirty="0"/>
              <a:t>，即分隔符前的字符串、分隔符字符串、分隔符后的字符串，</a:t>
            </a:r>
            <a:r>
              <a:rPr lang="zh-CN" altLang="en-US" sz="1800" b="1" dirty="0">
                <a:solidFill>
                  <a:srgbClr val="FF0000"/>
                </a:solidFill>
              </a:rPr>
              <a:t>如果指定的分隔符不在原字符串中，则返回原字符串和两个空字符串</a:t>
            </a:r>
            <a:r>
              <a:rPr lang="zh-CN" altLang="en-US" sz="1800" b="1" dirty="0"/>
              <a:t>。</a:t>
            </a:r>
            <a:endParaRPr lang="zh-CN" altLang="en-US" sz="4400" b="1" dirty="0"/>
          </a:p>
        </p:txBody>
      </p:sp>
      <p:sp>
        <p:nvSpPr>
          <p:cNvPr id="12" name="文本占位符 33794"/>
          <p:cNvSpPr txBox="1"/>
          <p:nvPr/>
        </p:nvSpPr>
        <p:spPr bwMode="auto">
          <a:xfrm>
            <a:off x="1393296" y="3356992"/>
            <a:ext cx="8229600" cy="323755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s = "</a:t>
            </a:r>
            <a:r>
              <a:rPr lang="en-US" altLang="zh-CN" sz="1350" dirty="0" err="1">
                <a:latin typeface="Consolas" panose="020B0609020204030204" charset="0"/>
              </a:rPr>
              <a:t>apple,peach,banana,pear</a:t>
            </a:r>
            <a:r>
              <a:rPr lang="en-US" altLang="zh-CN" sz="1350" dirty="0">
                <a:latin typeface="Consolas" panose="020B0609020204030204" charset="0"/>
              </a:rPr>
              <a: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s.split</a:t>
            </a:r>
            <a:r>
              <a:rPr lang="en-US" altLang="zh-CN" sz="1350" dirty="0">
                <a:latin typeface="Consolas" panose="020B0609020204030204" charset="0"/>
              </a:rPr>
              <a: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["apple", "peach", "banana", "pear"]</a:t>
            </a:r>
            <a:endParaRPr lang="en-US" altLang="zh-CN" sz="1350" dirty="0">
              <a:solidFill>
                <a:srgbClr val="0000FF"/>
              </a:solidFill>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s.partition</a:t>
            </a:r>
            <a:r>
              <a:rPr lang="en-US" altLang="zh-CN" sz="1350" dirty="0">
                <a:latin typeface="Consolas" panose="020B0609020204030204" charset="0"/>
              </a:rPr>
              <a: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('apple', ',', '</a:t>
            </a:r>
            <a:r>
              <a:rPr lang="en-US" altLang="zh-CN" sz="1350" dirty="0" err="1">
                <a:solidFill>
                  <a:srgbClr val="0000FF"/>
                </a:solidFill>
                <a:latin typeface="Consolas" panose="020B0609020204030204" charset="0"/>
              </a:rPr>
              <a:t>peach,banana,pear</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s.rpartition</a:t>
            </a:r>
            <a:r>
              <a:rPr lang="en-US" altLang="zh-CN" sz="1350" dirty="0">
                <a:latin typeface="Consolas" panose="020B0609020204030204" charset="0"/>
              </a:rPr>
              <a: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apple,peach,banana</a:t>
            </a:r>
            <a:r>
              <a:rPr lang="en-US" altLang="zh-CN" sz="1350" dirty="0">
                <a:solidFill>
                  <a:srgbClr val="0000FF"/>
                </a:solidFill>
                <a:latin typeface="Consolas" panose="020B0609020204030204" charset="0"/>
              </a:rPr>
              <a:t>', ',', 'pear')</a:t>
            </a:r>
            <a:endParaRPr lang="en-US" altLang="zh-CN" sz="1350" dirty="0">
              <a:solidFill>
                <a:srgbClr val="0000FF"/>
              </a:solidFill>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s.rpartition</a:t>
            </a:r>
            <a:r>
              <a:rPr lang="en-US" altLang="zh-CN" sz="1350" dirty="0">
                <a:latin typeface="Consolas" panose="020B0609020204030204" charset="0"/>
              </a:rPr>
              <a:t>('banana')</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apple,peach</a:t>
            </a:r>
            <a:r>
              <a:rPr lang="en-US" altLang="zh-CN" sz="1350" dirty="0">
                <a:solidFill>
                  <a:srgbClr val="0000FF"/>
                </a:solidFill>
                <a:latin typeface="Consolas" panose="020B0609020204030204" charset="0"/>
              </a:rPr>
              <a:t>,', 'banana', ',pear')</a:t>
            </a:r>
            <a:endParaRPr lang="en-US" altLang="zh-CN" sz="1350" dirty="0">
              <a:solidFill>
                <a:srgbClr val="0000FF"/>
              </a:solidFill>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s = "2020-5-20"</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t = </a:t>
            </a:r>
            <a:r>
              <a:rPr lang="en-US" altLang="zh-CN" sz="1350" dirty="0" err="1">
                <a:latin typeface="Consolas" panose="020B0609020204030204" charset="0"/>
              </a:rPr>
              <a:t>s.split</a:t>
            </a:r>
            <a:r>
              <a:rPr lang="en-US" altLang="zh-CN" sz="1350" dirty="0">
                <a:latin typeface="Consolas" panose="020B0609020204030204" charset="0"/>
              </a:rPr>
              <a: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print(t)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['2020', ‘5', ‘20']</a:t>
            </a:r>
            <a:endParaRPr lang="en-US" altLang="zh-CN" sz="1350" dirty="0">
              <a:solidFill>
                <a:srgbClr val="0000FF"/>
              </a:solidFill>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print(list(map(</a:t>
            </a:r>
            <a:r>
              <a:rPr lang="en-US" altLang="zh-CN" sz="1350" dirty="0" err="1">
                <a:latin typeface="Consolas" panose="020B0609020204030204" charset="0"/>
              </a:rPr>
              <a:t>int</a:t>
            </a:r>
            <a:r>
              <a:rPr lang="en-US" altLang="zh-CN" sz="1350" dirty="0">
                <a:latin typeface="Consolas" panose="020B0609020204030204" charset="0"/>
              </a:rPr>
              <a:t>, t)))</a:t>
            </a:r>
            <a:endParaRPr lang="en-US" altLang="zh-CN" sz="1350" dirty="0">
              <a:latin typeface="Consolas" panose="020B0609020204030204" charset="0"/>
            </a:endParaRP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[2020, 5, 20]</a:t>
            </a:r>
            <a:endParaRPr lang="en-US" altLang="zh-CN" sz="1350" dirty="0">
              <a:solidFill>
                <a:srgbClr val="0000FF"/>
              </a:solidFill>
              <a:latin typeface="Consolas" panose="020B0609020204030204" charset="0"/>
            </a:endParaRPr>
          </a:p>
        </p:txBody>
      </p:sp>
      <p:sp>
        <p:nvSpPr>
          <p:cNvPr id="13" name="线形标注 2 12"/>
          <p:cNvSpPr/>
          <p:nvPr/>
        </p:nvSpPr>
        <p:spPr>
          <a:xfrm>
            <a:off x="6372200" y="3933056"/>
            <a:ext cx="1045552" cy="329861"/>
          </a:xfrm>
          <a:prstGeom prst="borderCallout2">
            <a:avLst>
              <a:gd name="adj1" fmla="val 59740"/>
              <a:gd name="adj2" fmla="val 592"/>
              <a:gd name="adj3" fmla="val 56709"/>
              <a:gd name="adj4" fmla="val -16674"/>
              <a:gd name="adj5" fmla="val 56072"/>
              <a:gd name="adj6" fmla="val -288235"/>
            </a:avLst>
          </a:prstGeom>
          <a:solidFill>
            <a:srgbClr val="FFFF00"/>
          </a:solid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分隔符</a:t>
            </a:r>
            <a:endParaRPr lang="zh-CN" altLang="en-US" sz="1400" noProof="1">
              <a:solidFill>
                <a:srgbClr val="FF0000"/>
              </a:solidFill>
            </a:endParaRPr>
          </a:p>
        </p:txBody>
      </p:sp>
      <p:sp>
        <p:nvSpPr>
          <p:cNvPr id="14" name="文本框 13"/>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5292080" y="4365104"/>
            <a:ext cx="3096352" cy="177005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normAutofit/>
          </a:bodyPr>
          <a:lstStyle/>
          <a:p>
            <a:pPr eaLnBrk="1" hangingPunct="1"/>
            <a:r>
              <a:rPr lang="zh-CN" altLang="en-US" b="1" dirty="0"/>
              <a:t>第</a:t>
            </a:r>
            <a:r>
              <a:rPr lang="en-US" altLang="zh-CN" b="1" dirty="0"/>
              <a:t>4</a:t>
            </a:r>
            <a:r>
              <a:rPr lang="zh-CN" altLang="en-US" b="1" dirty="0"/>
              <a:t>章 </a:t>
            </a:r>
            <a:r>
              <a:rPr lang="zh-CN" altLang="en-US" dirty="0"/>
              <a:t>字符串与正则表达式 </a:t>
            </a:r>
            <a:endParaRPr lang="zh-CN" altLang="en-US" b="1" dirty="0"/>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fld>
            <a:endParaRPr lang="zh-CN" altLang="en-US" sz="1200" dirty="0"/>
          </a:p>
        </p:txBody>
      </p:sp>
      <p:grpSp>
        <p:nvGrpSpPr>
          <p:cNvPr id="5" name="组合 107"/>
          <p:cNvGrpSpPr/>
          <p:nvPr/>
        </p:nvGrpSpPr>
        <p:grpSpPr>
          <a:xfrm>
            <a:off x="1322678" y="5040561"/>
            <a:ext cx="3964280" cy="684275"/>
            <a:chOff x="939802" y="5062184"/>
            <a:chExt cx="3964280" cy="684275"/>
          </a:xfrm>
        </p:grpSpPr>
        <p:grpSp>
          <p:nvGrpSpPr>
            <p:cNvPr id="6" name="组合 33"/>
            <p:cNvGrpSpPr/>
            <p:nvPr/>
          </p:nvGrpSpPr>
          <p:grpSpPr>
            <a:xfrm>
              <a:off x="939802" y="5098728"/>
              <a:ext cx="813499" cy="647731"/>
              <a:chOff x="6068613" y="2138334"/>
              <a:chExt cx="412166" cy="348468"/>
            </a:xfrm>
          </p:grpSpPr>
          <p:sp>
            <p:nvSpPr>
              <p:cNvPr id="8"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anose="020B0503020204020204" pitchFamily="34" charset="-122"/>
                </a:endParaRPr>
              </a:p>
            </p:txBody>
          </p:sp>
        </p:grpSp>
        <p:sp>
          <p:nvSpPr>
            <p:cNvPr id="7" name="TextBox 6"/>
            <p:cNvSpPr txBox="1">
              <a:spLocks noChangeArrowheads="1"/>
            </p:cNvSpPr>
            <p:nvPr/>
          </p:nvSpPr>
          <p:spPr bwMode="auto">
            <a:xfrm>
              <a:off x="1396842"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 4.5 </a:t>
              </a:r>
              <a:r>
                <a:rPr lang="zh-CN" altLang="en-US" sz="3600" b="1" dirty="0">
                  <a:latin typeface="Times New Roman" panose="02020603050405020304" pitchFamily="18" charset="0"/>
                  <a:ea typeface="黑体" panose="02010609060101010101" pitchFamily="49" charset="-122"/>
                </a:rPr>
                <a:t>本章小结</a:t>
              </a:r>
              <a:endParaRPr lang="zh-CN" altLang="en-US" sz="3600" b="1" dirty="0">
                <a:latin typeface="Times New Roman" panose="02020603050405020304" pitchFamily="18" charset="0"/>
                <a:ea typeface="黑体" panose="02010609060101010101" pitchFamily="49" charset="-122"/>
              </a:endParaRPr>
            </a:p>
          </p:txBody>
        </p:sp>
      </p:grpSp>
      <p:grpSp>
        <p:nvGrpSpPr>
          <p:cNvPr id="14" name="组合 114"/>
          <p:cNvGrpSpPr/>
          <p:nvPr/>
        </p:nvGrpSpPr>
        <p:grpSpPr>
          <a:xfrm>
            <a:off x="219168" y="1078520"/>
            <a:ext cx="6225040" cy="662730"/>
            <a:chOff x="-158619" y="3380765"/>
            <a:chExt cx="6225040" cy="662730"/>
          </a:xfrm>
        </p:grpSpPr>
        <p:grpSp>
          <p:nvGrpSpPr>
            <p:cNvPr id="15" name="组合 105"/>
            <p:cNvGrpSpPr/>
            <p:nvPr/>
          </p:nvGrpSpPr>
          <p:grpSpPr>
            <a:xfrm>
              <a:off x="-158619" y="3380765"/>
              <a:ext cx="6225040" cy="662730"/>
              <a:chOff x="-158619" y="3380765"/>
              <a:chExt cx="6225040" cy="662730"/>
            </a:xfrm>
          </p:grpSpPr>
          <p:sp>
            <p:nvSpPr>
              <p:cNvPr id="1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8" name="TextBox 6"/>
              <p:cNvSpPr txBox="1">
                <a:spLocks noChangeArrowheads="1"/>
              </p:cNvSpPr>
              <p:nvPr/>
            </p:nvSpPr>
            <p:spPr bwMode="auto">
              <a:xfrm>
                <a:off x="-158619"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6" name="图片 15" descr="12.jpg"/>
            <p:cNvPicPr>
              <a:picLocks noChangeAspect="1"/>
            </p:cNvPicPr>
            <p:nvPr/>
          </p:nvPicPr>
          <p:blipFill>
            <a:blip r:embed="rId1" cstate="print"/>
            <a:stretch>
              <a:fillRect/>
            </a:stretch>
          </p:blipFill>
          <p:spPr>
            <a:xfrm>
              <a:off x="1115929" y="3530600"/>
              <a:ext cx="446172" cy="431048"/>
            </a:xfrm>
            <a:prstGeom prst="rect">
              <a:avLst/>
            </a:prstGeom>
          </p:spPr>
        </p:pic>
      </p:grpSp>
      <p:grpSp>
        <p:nvGrpSpPr>
          <p:cNvPr id="19" name="组合 67"/>
          <p:cNvGrpSpPr/>
          <p:nvPr/>
        </p:nvGrpSpPr>
        <p:grpSpPr>
          <a:xfrm>
            <a:off x="1311674" y="2066943"/>
            <a:ext cx="8228878" cy="727935"/>
            <a:chOff x="936625" y="4149796"/>
            <a:chExt cx="8228878" cy="727935"/>
          </a:xfrm>
        </p:grpSpPr>
        <p:grpSp>
          <p:nvGrpSpPr>
            <p:cNvPr id="20" name="组合 106"/>
            <p:cNvGrpSpPr/>
            <p:nvPr/>
          </p:nvGrpSpPr>
          <p:grpSpPr>
            <a:xfrm>
              <a:off x="936625" y="4149796"/>
              <a:ext cx="8228878" cy="727935"/>
              <a:chOff x="927100" y="4149796"/>
              <a:chExt cx="8228878" cy="727935"/>
            </a:xfrm>
          </p:grpSpPr>
          <p:sp>
            <p:nvSpPr>
              <p:cNvPr id="22"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3" name="TextBox 6"/>
              <p:cNvSpPr txBox="1">
                <a:spLocks noChangeArrowheads="1"/>
              </p:cNvSpPr>
              <p:nvPr/>
            </p:nvSpPr>
            <p:spPr bwMode="auto">
              <a:xfrm>
                <a:off x="1838738"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21" name="图片 20" descr="无标题.png"/>
            <p:cNvPicPr>
              <a:picLocks noChangeAspect="1"/>
            </p:cNvPicPr>
            <p:nvPr/>
          </p:nvPicPr>
          <p:blipFill>
            <a:blip r:embed="rId2" cstate="print"/>
            <a:stretch>
              <a:fillRect/>
            </a:stretch>
          </p:blipFill>
          <p:spPr>
            <a:xfrm>
              <a:off x="1137949" y="4364064"/>
              <a:ext cx="433676" cy="330989"/>
            </a:xfrm>
            <a:prstGeom prst="rect">
              <a:avLst/>
            </a:prstGeom>
          </p:spPr>
        </p:pic>
      </p:grpSp>
      <p:grpSp>
        <p:nvGrpSpPr>
          <p:cNvPr id="24" name="组合 109"/>
          <p:cNvGrpSpPr/>
          <p:nvPr/>
        </p:nvGrpSpPr>
        <p:grpSpPr>
          <a:xfrm>
            <a:off x="1323364" y="3061144"/>
            <a:ext cx="4616788" cy="727896"/>
            <a:chOff x="956926" y="4523612"/>
            <a:chExt cx="4616788" cy="727896"/>
          </a:xfrm>
        </p:grpSpPr>
        <p:sp>
          <p:nvSpPr>
            <p:cNvPr id="25"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26" name="图片 25"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1253234" y="4523612"/>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grpSp>
        <p:nvGrpSpPr>
          <p:cNvPr id="28" name="组合 27"/>
          <p:cNvGrpSpPr/>
          <p:nvPr/>
        </p:nvGrpSpPr>
        <p:grpSpPr>
          <a:xfrm>
            <a:off x="1322678" y="4089626"/>
            <a:ext cx="6201650" cy="651944"/>
            <a:chOff x="541440" y="96425"/>
            <a:chExt cx="6201650" cy="651944"/>
          </a:xfrm>
        </p:grpSpPr>
        <p:sp>
          <p:nvSpPr>
            <p:cNvPr id="29"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endParaRPr lang="zh-CN" altLang="en-US" sz="3600" b="1" dirty="0">
                <a:latin typeface="Times New Roman" panose="02020603050405020304" pitchFamily="18" charset="0"/>
                <a:ea typeface="黑体" panose="02010609060101010101" pitchFamily="49" charset="-122"/>
              </a:endParaRPr>
            </a:p>
          </p:txBody>
        </p:sp>
        <p:grpSp>
          <p:nvGrpSpPr>
            <p:cNvPr id="30" name="组合 29"/>
            <p:cNvGrpSpPr/>
            <p:nvPr/>
          </p:nvGrpSpPr>
          <p:grpSpPr>
            <a:xfrm>
              <a:off x="541440" y="96425"/>
              <a:ext cx="792093" cy="651756"/>
              <a:chOff x="541440" y="96425"/>
              <a:chExt cx="792093" cy="651756"/>
            </a:xfrm>
          </p:grpSpPr>
          <p:sp>
            <p:nvSpPr>
              <p:cNvPr id="31"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32" name="图片 31"/>
              <p:cNvPicPr>
                <a:picLocks noChangeAspect="1"/>
              </p:cNvPicPr>
              <p:nvPr/>
            </p:nvPicPr>
            <p:blipFill>
              <a:blip r:embed="rId4"/>
              <a:stretch>
                <a:fillRect/>
              </a:stretch>
            </p:blipFill>
            <p:spPr>
              <a:xfrm>
                <a:off x="734178" y="272894"/>
                <a:ext cx="404824" cy="335225"/>
              </a:xfrm>
              <a:prstGeom prst="rect">
                <a:avLst/>
              </a:prstGeom>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占位符 35842"/>
          <p:cNvSpPr>
            <a:spLocks noGrp="1"/>
          </p:cNvSpPr>
          <p:nvPr>
            <p:ph idx="1"/>
          </p:nvPr>
        </p:nvSpPr>
        <p:spPr>
          <a:xfrm>
            <a:off x="683568" y="1466880"/>
            <a:ext cx="8229600" cy="4678451"/>
          </a:xfrm>
        </p:spPr>
        <p:txBody>
          <a:bodyPr anchor="t"/>
          <a:lstStyle/>
          <a:p>
            <a:pPr>
              <a:lnSpc>
                <a:spcPct val="80000"/>
              </a:lnSpc>
              <a:buClr>
                <a:srgbClr val="FF0000"/>
              </a:buClr>
              <a:buSzPct val="70000"/>
              <a:buFont typeface="Wingdings" panose="05000000000000000000" charset="0"/>
              <a:buChar char=""/>
            </a:pPr>
            <a:r>
              <a:rPr lang="en-US" altLang="zh-CN" sz="1200" noProof="1"/>
              <a:t>split()</a:t>
            </a:r>
            <a:r>
              <a:rPr lang="zh-CN" altLang="en-US" sz="1200" noProof="1"/>
              <a:t>和</a:t>
            </a:r>
            <a:r>
              <a:rPr lang="en-US" altLang="zh-CN" sz="1200" noProof="1"/>
              <a:t>rsplit()</a:t>
            </a:r>
            <a:r>
              <a:rPr lang="zh-CN" altLang="en-US" sz="1200" noProof="1"/>
              <a:t>方法如果不指定分隔符，则字符串中的</a:t>
            </a:r>
            <a:r>
              <a:rPr lang="zh-CN" altLang="en-US" sz="1200" noProof="1">
                <a:solidFill>
                  <a:srgbClr val="FF0000"/>
                </a:solidFill>
              </a:rPr>
              <a:t>任何空白符号（包括空格、换行符、制表符等）</a:t>
            </a:r>
            <a:r>
              <a:rPr lang="zh-CN" altLang="en-US" sz="1200" noProof="1"/>
              <a:t>都被认为是分隔符，返回包含最终分隔符的列表</a:t>
            </a:r>
            <a:endParaRPr lang="en-US" altLang="zh-CN" sz="1200" noProof="1"/>
          </a:p>
          <a:p>
            <a:pPr>
              <a:lnSpc>
                <a:spcPct val="80000"/>
              </a:lnSpc>
              <a:buClr>
                <a:srgbClr val="FF0000"/>
              </a:buClr>
              <a:buSzPct val="70000"/>
              <a:buFont typeface="Wingdings" panose="05000000000000000000" charset="0"/>
              <a:buChar char=""/>
            </a:pPr>
            <a:r>
              <a:rPr lang="en-US" altLang="zh-CN" sz="1200" noProof="1"/>
              <a:t>split()</a:t>
            </a:r>
            <a:r>
              <a:rPr lang="zh-CN" altLang="en-US" sz="1200" noProof="1"/>
              <a:t>和</a:t>
            </a:r>
            <a:r>
              <a:rPr lang="en-US" altLang="zh-CN" sz="1200" noProof="1"/>
              <a:t>rsplit()</a:t>
            </a:r>
            <a:r>
              <a:rPr lang="zh-CN" altLang="en-US" sz="1200" noProof="1"/>
              <a:t>方法还允许指定最大分割次数。第二个参数</a:t>
            </a:r>
            <a:r>
              <a:rPr lang="zh-CN" altLang="en-US" sz="1200" dirty="0">
                <a:solidFill>
                  <a:srgbClr val="333333"/>
                </a:solidFill>
                <a:latin typeface="Helvetica Neue"/>
              </a:rPr>
              <a:t>默认为 </a:t>
            </a:r>
            <a:r>
              <a:rPr lang="en-US" altLang="zh-CN" sz="1200" dirty="0">
                <a:solidFill>
                  <a:srgbClr val="333333"/>
                </a:solidFill>
                <a:latin typeface="Helvetica Neue"/>
              </a:rPr>
              <a:t>-1, </a:t>
            </a:r>
            <a:r>
              <a:rPr lang="zh-CN" altLang="en-US" sz="1200" dirty="0">
                <a:solidFill>
                  <a:srgbClr val="333333"/>
                </a:solidFill>
                <a:latin typeface="Helvetica Neue"/>
              </a:rPr>
              <a:t>即分隔所有。</a:t>
            </a:r>
            <a:r>
              <a:rPr lang="en-US" altLang="zh-CN" sz="1200" dirty="0">
                <a:solidFill>
                  <a:srgbClr val="333333"/>
                </a:solidFill>
                <a:latin typeface="Helvetica Neue"/>
              </a:rPr>
              <a:t>0,1,2</a:t>
            </a:r>
            <a:r>
              <a:rPr lang="zh-CN" altLang="en-US" sz="1200" dirty="0">
                <a:solidFill>
                  <a:srgbClr val="333333"/>
                </a:solidFill>
                <a:latin typeface="Helvetica Neue"/>
              </a:rPr>
              <a:t>，</a:t>
            </a:r>
            <a:r>
              <a:rPr lang="en-US" altLang="zh-CN" sz="1200" dirty="0">
                <a:solidFill>
                  <a:srgbClr val="333333"/>
                </a:solidFill>
                <a:latin typeface="Helvetica Neue"/>
              </a:rPr>
              <a:t>~ </a:t>
            </a:r>
            <a:r>
              <a:rPr lang="en-US" altLang="zh-CN" sz="1200" dirty="0" err="1">
                <a:solidFill>
                  <a:srgbClr val="333333"/>
                </a:solidFill>
                <a:latin typeface="Helvetica Neue"/>
              </a:rPr>
              <a:t>string.count</a:t>
            </a:r>
            <a:r>
              <a:rPr lang="en-US" altLang="zh-CN" sz="1200" dirty="0">
                <a:solidFill>
                  <a:srgbClr val="333333"/>
                </a:solidFill>
                <a:latin typeface="Helvetica Neue"/>
              </a:rPr>
              <a:t>(str)</a:t>
            </a:r>
            <a:endParaRPr lang="zh-CN" altLang="en-US" sz="1200" noProof="1"/>
          </a:p>
          <a:p>
            <a:pPr marL="1905" indent="-344805">
              <a:lnSpc>
                <a:spcPct val="80000"/>
              </a:lnSpc>
              <a:buSzPct val="70000"/>
              <a:buNone/>
            </a:pP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 = '\n\nhello\t\t world \n\n\n My name is Python   '</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s.split(None, 1)</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['hello', 'world \n\n\n My name is </a:t>
            </a:r>
            <a:r>
              <a:rPr lang="en-US" altLang="zh-CN" sz="1200" noProof="1">
                <a:latin typeface="Consolas" panose="020B0609020204030204" charset="0"/>
              </a:rPr>
              <a:t>Python</a:t>
            </a:r>
            <a:r>
              <a:rPr lang="en-US" altLang="zh-CN" sz="1200" noProof="1">
                <a:solidFill>
                  <a:srgbClr val="0000FF"/>
                </a:solidFill>
                <a:latin typeface="Consolas" panose="020B0609020204030204" charset="0"/>
                <a:ea typeface="+mn-ea"/>
              </a:rPr>
              <a:t>   ']</a:t>
            </a:r>
            <a:endParaRPr lang="en-US" altLang="zh-CN" sz="1200" noProof="1">
              <a:solidFill>
                <a:srgbClr val="0000FF"/>
              </a:solidFill>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s.rsplit(None, 1)</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['\n\nhello\t\t world \n\n\n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endParaRPr lang="en-US" altLang="zh-CN" sz="1200" noProof="1">
              <a:solidFill>
                <a:srgbClr val="0000FF"/>
              </a:solidFill>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s.split(None, 2)</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   ']</a:t>
            </a:r>
            <a:endParaRPr lang="en-US" altLang="zh-CN" sz="1200" noProof="1">
              <a:solidFill>
                <a:srgbClr val="0000FF"/>
              </a:solidFill>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s.rsplit(None, 2)</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['\n\nhello\t\t world \n\n\n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endParaRPr lang="en-US" altLang="zh-CN" sz="1200" noProof="1">
              <a:solidFill>
                <a:srgbClr val="0000FF"/>
              </a:solidFill>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s.split(maxsplit=6)</a:t>
            </a: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endParaRPr lang="en-US" altLang="zh-CN" sz="1200" noProof="1">
              <a:solidFill>
                <a:srgbClr val="0000FF"/>
              </a:solidFill>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s.split(maxsplit=100)   #</a:t>
            </a:r>
            <a:r>
              <a:rPr lang="zh-CN" altLang="en-US" sz="1200" noProof="1">
                <a:latin typeface="Consolas" panose="020B0609020204030204" charset="0"/>
                <a:ea typeface="+mn-ea"/>
              </a:rPr>
              <a:t>最大分隔次数大于可分隔次数时无效</a:t>
            </a:r>
            <a:endParaRPr lang="zh-CN" altLang="en-US" sz="1200" noProof="1">
              <a:latin typeface="Consolas" panose="020B0609020204030204" charset="0"/>
              <a:ea typeface="+mn-ea"/>
            </a:endParaRP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endParaRPr lang="en-US" altLang="zh-CN" sz="1200" noProof="1">
              <a:solidFill>
                <a:srgbClr val="0000FF"/>
              </a:solidFill>
              <a:latin typeface="Consolas" panose="020B0609020204030204" charset="0"/>
              <a:ea typeface="+mn-ea"/>
            </a:endParaRPr>
          </a:p>
        </p:txBody>
      </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773636" y="1844824"/>
            <a:ext cx="4083611" cy="824909"/>
          </a:xfrm>
          <a:prstGeom prst="rect">
            <a:avLst/>
          </a:prstGeom>
        </p:spPr>
      </p:pic>
      <p:pic>
        <p:nvPicPr>
          <p:cNvPr id="15" name="图片 14"/>
          <p:cNvPicPr>
            <a:picLocks noChangeAspect="1"/>
          </p:cNvPicPr>
          <p:nvPr/>
        </p:nvPicPr>
        <p:blipFill>
          <a:blip r:embed="rId3"/>
          <a:stretch>
            <a:fillRect/>
          </a:stretch>
        </p:blipFill>
        <p:spPr>
          <a:xfrm>
            <a:off x="5724128" y="4127170"/>
            <a:ext cx="2520280" cy="184527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nodeType="clickEffect">
                                  <p:stCondLst>
                                    <p:cond delay="0"/>
                                  </p:stCondLst>
                                  <p:childTnLst>
                                    <p:animEffect transition="out" filter="randombar(horizont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xEl>
                                              <p:pRg st="10" end="1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1">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xEl>
                                              <p:pRg st="14" end="14"/>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34818"/>
          <p:cNvSpPr>
            <a:spLocks noGrp="1"/>
          </p:cNvSpPr>
          <p:nvPr>
            <p:ph idx="1"/>
          </p:nvPr>
        </p:nvSpPr>
        <p:spPr>
          <a:xfrm>
            <a:off x="620938" y="1430948"/>
            <a:ext cx="8303895" cy="3395345"/>
          </a:xfrm>
        </p:spPr>
        <p:txBody>
          <a:bodyPr anchor="t"/>
          <a:lstStyle/>
          <a:p>
            <a:pPr>
              <a:spcBef>
                <a:spcPts val="600"/>
              </a:spcBef>
              <a:buClr>
                <a:srgbClr val="FF0000"/>
              </a:buClr>
              <a:buSzPct val="70000"/>
              <a:buFont typeface="Wingdings" panose="05000000000000000000" pitchFamily="2" charset="2"/>
              <a:buChar char="n"/>
            </a:pPr>
            <a:r>
              <a:rPr lang="zh-CN" altLang="en-US" sz="2000" b="1" noProof="1"/>
              <a:t>对于</a:t>
            </a:r>
            <a:r>
              <a:rPr lang="en-US" altLang="zh-CN" sz="2000" b="1" noProof="1"/>
              <a:t>split()</a:t>
            </a:r>
            <a:r>
              <a:rPr lang="zh-CN" altLang="en-US" sz="2000" b="1" noProof="1"/>
              <a:t>和</a:t>
            </a:r>
            <a:r>
              <a:rPr lang="en-US" altLang="zh-CN" sz="2000" b="1" noProof="1"/>
              <a:t>rsplit()</a:t>
            </a:r>
            <a:r>
              <a:rPr lang="zh-CN" altLang="en-US" sz="2000" b="1" noProof="1"/>
              <a:t>方法，如果</a:t>
            </a:r>
            <a:r>
              <a:rPr lang="zh-CN" altLang="en-US" sz="2000" b="1" noProof="1">
                <a:solidFill>
                  <a:srgbClr val="FF0000"/>
                </a:solidFill>
              </a:rPr>
              <a:t>不指定分隔符</a:t>
            </a:r>
            <a:r>
              <a:rPr lang="zh-CN" altLang="en-US" sz="2000" b="1" noProof="1"/>
              <a:t>，则字符串中的任何空白符号（空格、换行符、制表符等）都将被认为是分隔符，</a:t>
            </a:r>
            <a:r>
              <a:rPr lang="zh-CN" altLang="en-US" sz="2000" b="1" noProof="1">
                <a:sym typeface="+mn-ea"/>
              </a:rPr>
              <a:t>把</a:t>
            </a:r>
            <a:r>
              <a:rPr lang="zh-CN" altLang="en-US" sz="2000" b="1" noProof="1">
                <a:solidFill>
                  <a:srgbClr val="FF0000"/>
                </a:solidFill>
                <a:sym typeface="+mn-ea"/>
              </a:rPr>
              <a:t>连续多个 </a:t>
            </a:r>
            <a:r>
              <a:rPr lang="en-US" altLang="zh-CN" sz="2000" b="1" noProof="1">
                <a:solidFill>
                  <a:srgbClr val="FF0000"/>
                </a:solidFill>
                <a:sym typeface="+mn-ea"/>
              </a:rPr>
              <a:t>(</a:t>
            </a:r>
            <a:r>
              <a:rPr lang="zh-CN" altLang="en-US" sz="2000" b="1" noProof="1">
                <a:solidFill>
                  <a:srgbClr val="FF0000"/>
                </a:solidFill>
                <a:sym typeface="+mn-ea"/>
              </a:rPr>
              <a:t>空白字符等</a:t>
            </a:r>
            <a:r>
              <a:rPr lang="en-US" altLang="zh-CN" sz="2000" b="1" noProof="1">
                <a:solidFill>
                  <a:srgbClr val="FF0000"/>
                </a:solidFill>
                <a:sym typeface="+mn-ea"/>
              </a:rPr>
              <a:t>)</a:t>
            </a:r>
            <a:r>
              <a:rPr lang="zh-CN" altLang="en-US" sz="2000" b="1" noProof="1">
                <a:solidFill>
                  <a:srgbClr val="FF0000"/>
                </a:solidFill>
                <a:sym typeface="+mn-ea"/>
              </a:rPr>
              <a:t>看作一个分隔符</a:t>
            </a:r>
            <a:r>
              <a:rPr lang="zh-CN" altLang="en-US" sz="2000" b="1" noProof="1"/>
              <a:t>。</a:t>
            </a:r>
            <a:endParaRPr lang="zh-CN" altLang="en-US" sz="2000" b="1" noProof="1"/>
          </a:p>
          <a:p>
            <a:pPr marL="1905" indent="-344805">
              <a:lnSpc>
                <a:spcPct val="80000"/>
              </a:lnSpc>
              <a:buSzPct val="70000"/>
              <a:buNone/>
            </a:pPr>
            <a:endParaRPr lang="en-US" altLang="zh-CN" sz="1350" noProof="1">
              <a:latin typeface="Consolas" panose="020B0609020204030204" charset="0"/>
              <a:ea typeface="+mn-ea"/>
            </a:endParaRPr>
          </a:p>
          <a:p>
            <a:pPr marL="1905" indent="-344805">
              <a:lnSpc>
                <a:spcPct val="80000"/>
              </a:lnSpc>
              <a:buSzPct val="70000"/>
              <a:buNone/>
            </a:pPr>
            <a:r>
              <a:rPr lang="en-US" altLang="zh-CN" sz="1350" noProof="1">
                <a:latin typeface="Consolas" panose="020B0609020204030204" charset="0"/>
                <a:ea typeface="+mn-ea"/>
              </a:rPr>
              <a:t>&gt;&gt;&gt; s = '\n\nhello\t\t world \n\n\n My name\t is Python   '</a:t>
            </a:r>
            <a:endParaRPr lang="en-US" altLang="zh-CN" sz="1350" noProof="1">
              <a:latin typeface="Consolas" panose="020B0609020204030204" charset="0"/>
              <a:ea typeface="+mn-ea"/>
            </a:endParaRPr>
          </a:p>
          <a:p>
            <a:pPr marL="1905" indent="-344805">
              <a:lnSpc>
                <a:spcPct val="80000"/>
              </a:lnSpc>
              <a:buSzPct val="70000"/>
              <a:buNone/>
            </a:pPr>
            <a:r>
              <a:rPr lang="en-US" altLang="zh-CN" sz="1350" noProof="1">
                <a:latin typeface="Consolas" panose="020B0609020204030204" charset="0"/>
                <a:ea typeface="+mn-ea"/>
              </a:rPr>
              <a:t>&gt;&gt;&gt; s.split()</a:t>
            </a:r>
            <a:endParaRPr lang="en-US" altLang="zh-CN" sz="1350" noProof="1">
              <a:latin typeface="Consolas" panose="020B0609020204030204" charset="0"/>
              <a:ea typeface="+mn-ea"/>
            </a:endParaRPr>
          </a:p>
          <a:p>
            <a:pPr marL="1905" indent="-344805">
              <a:lnSpc>
                <a:spcPct val="80000"/>
              </a:lnSpc>
              <a:buSzPct val="70000"/>
              <a:buNone/>
            </a:pPr>
            <a:r>
              <a:rPr lang="en-US" altLang="zh-CN" sz="1350" noProof="1">
                <a:solidFill>
                  <a:srgbClr val="0000FF"/>
                </a:solidFill>
                <a:latin typeface="Consolas" panose="020B0609020204030204" charset="0"/>
                <a:ea typeface="+mn-ea"/>
              </a:rPr>
              <a:t>['hello', 'world', 'My', 'name', 'is', 'Python']</a:t>
            </a:r>
            <a:endParaRPr lang="en-US" altLang="zh-CN" sz="1350" noProof="1">
              <a:solidFill>
                <a:srgbClr val="0000FF"/>
              </a:solidFill>
              <a:latin typeface="Consolas" panose="020B0609020204030204" charset="0"/>
              <a:ea typeface="+mn-ea"/>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内容占位符 2"/>
          <p:cNvSpPr txBox="1"/>
          <p:nvPr/>
        </p:nvSpPr>
        <p:spPr bwMode="auto">
          <a:xfrm>
            <a:off x="763290" y="3462655"/>
            <a:ext cx="8378825"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600"/>
              </a:spcBef>
              <a:buClr>
                <a:srgbClr val="FF0000"/>
              </a:buClr>
              <a:buSzPct val="70000"/>
              <a:buFont typeface="Wingdings" panose="05000000000000000000" pitchFamily="2" charset="2"/>
              <a:buChar char="n"/>
            </a:pPr>
            <a:r>
              <a:rPr lang="zh-CN" altLang="en-US" sz="2000" b="1" noProof="1"/>
              <a:t>然而，明确传递参数指定split()使用的分隔符时，情况是不一样的。</a:t>
            </a:r>
            <a:endParaRPr lang="zh-CN" altLang="en-US" sz="2000" b="1" noProof="1"/>
          </a:p>
          <a:p>
            <a:pPr marL="0" indent="0">
              <a:spcBef>
                <a:spcPts val="0"/>
              </a:spcBef>
              <a:buFont typeface="Arial" panose="020B0604020202020204" pitchFamily="34" charset="0"/>
              <a:buNone/>
            </a:pPr>
            <a:endParaRPr lang="zh-CN" altLang="en-US" sz="1500" noProof="1"/>
          </a:p>
          <a:p>
            <a:pPr marL="0" indent="0">
              <a:buFont typeface="Arial" panose="020B0604020202020204" pitchFamily="34" charset="0"/>
              <a:buNone/>
            </a:pPr>
            <a:r>
              <a:rPr lang="zh-CN" altLang="en-US" sz="1350" noProof="1">
                <a:latin typeface="Consolas" panose="020B0609020204030204" charset="0"/>
              </a:rPr>
              <a:t>&gt;&gt;&gt; 'a,,,bb,,ccc'.split(',')</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['a', '', '', 'bb', '', 'ccc']  </a:t>
            </a:r>
            <a:r>
              <a:rPr lang="zh-CN" altLang="en-US" sz="1350" noProof="1">
                <a:latin typeface="Consolas" panose="020B0609020204030204" charset="0"/>
              </a:rPr>
              <a:t>   #每个逗号都被作为独立的分隔符</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'a\t\t\tbb\t\tccc'.split('\t') #每个制表符都被作为独立的分隔符</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['a', '', '', 'bb', '', 'ccc']</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'a\t\t\tbb\t\tccc'.split()     #连续多个制表符被作为一个分隔符</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['a', 'bb', 'ccc']</a:t>
            </a:r>
            <a:endParaRPr lang="zh-CN" altLang="en-US" sz="1350" noProof="1">
              <a:solidFill>
                <a:srgbClr val="0000FF"/>
              </a:solidFill>
              <a:latin typeface="Consolas" panose="020B0609020204030204" charset="0"/>
            </a:endParaRPr>
          </a:p>
        </p:txBody>
      </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内容占位符 2"/>
          <p:cNvSpPr>
            <a:spLocks noGrp="1"/>
          </p:cNvSpPr>
          <p:nvPr>
            <p:ph idx="1"/>
          </p:nvPr>
        </p:nvSpPr>
        <p:spPr>
          <a:xfrm>
            <a:off x="591594" y="1052736"/>
            <a:ext cx="8229600" cy="4678451"/>
          </a:xfrm>
        </p:spPr>
        <p:txBody>
          <a:bodyPr/>
          <a:lstStyle/>
          <a:p>
            <a:pPr fontAlgn="base">
              <a:buFont typeface="Wingdings" panose="05000000000000000000" charset="0"/>
              <a:buChar char=""/>
            </a:pPr>
            <a:r>
              <a:rPr lang="zh-CN" altLang="en-US" sz="2400" b="1" noProof="1">
                <a:solidFill>
                  <a:srgbClr val="FF0000"/>
                </a:solidFill>
                <a:latin typeface="宋体" panose="02010600030101010101" pitchFamily="2" charset="-122"/>
                <a:sym typeface="+mn-ea"/>
              </a:rPr>
              <a:t>不推荐使用</a:t>
            </a:r>
            <a:r>
              <a:rPr lang="en-US" altLang="x-none" sz="2400" b="1" noProof="1">
                <a:solidFill>
                  <a:srgbClr val="FF0000"/>
                </a:solidFill>
                <a:latin typeface="宋体" panose="02010600030101010101" pitchFamily="2" charset="-122"/>
                <a:sym typeface="+mn-ea"/>
              </a:rPr>
              <a:t>+</a:t>
            </a:r>
            <a:r>
              <a:rPr lang="zh-CN" altLang="en-US" sz="2400" b="1" noProof="1">
                <a:solidFill>
                  <a:srgbClr val="FF0000"/>
                </a:solidFill>
                <a:latin typeface="宋体" panose="02010600030101010101" pitchFamily="2" charset="-122"/>
                <a:sym typeface="+mn-ea"/>
              </a:rPr>
              <a:t>运算符连接字符串</a:t>
            </a:r>
            <a:r>
              <a:rPr lang="zh-CN" altLang="en-US" sz="2400" b="1" noProof="1">
                <a:latin typeface="宋体" panose="02010600030101010101" pitchFamily="2" charset="-122"/>
                <a:sym typeface="+mn-ea"/>
              </a:rPr>
              <a:t>，优先使用</a:t>
            </a:r>
            <a:r>
              <a:rPr lang="en-US" altLang="x-none" sz="2400" b="1" noProof="1">
                <a:latin typeface="宋体" panose="02010600030101010101" pitchFamily="2" charset="-122"/>
                <a:sym typeface="+mn-ea"/>
              </a:rPr>
              <a:t>join()</a:t>
            </a:r>
            <a:r>
              <a:rPr lang="zh-CN" altLang="en-US" sz="2400" b="1" noProof="1">
                <a:latin typeface="宋体" panose="02010600030101010101" pitchFamily="2" charset="-122"/>
                <a:sym typeface="+mn-ea"/>
              </a:rPr>
              <a:t>方法。</a:t>
            </a:r>
            <a:endParaRPr lang="zh-CN" altLang="en-US" sz="2400" b="1" noProof="1">
              <a:latin typeface="宋体" panose="02010600030101010101" pitchFamily="2" charset="-122"/>
              <a:sym typeface="+mn-ea"/>
            </a:endParaRPr>
          </a:p>
          <a:p>
            <a:pPr marL="0" indent="0">
              <a:buNone/>
            </a:pPr>
            <a:endParaRPr lang="en-US" altLang="zh-CN"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import</a:t>
            </a:r>
            <a:r>
              <a:rPr lang="zh-CN" altLang="en-US" sz="1350" noProof="1">
                <a:latin typeface="Consolas" panose="020B0609020204030204" charset="0"/>
              </a:rPr>
              <a:t> timeit</a:t>
            </a:r>
            <a:endParaRPr lang="zh-CN" altLang="en-US" sz="1350" noProof="1">
              <a:latin typeface="Consolas" panose="020B0609020204030204" charset="0"/>
            </a:endParaRPr>
          </a:p>
          <a:p>
            <a:pPr marL="0" indent="0">
              <a:buNone/>
            </a:pPr>
            <a:r>
              <a:rPr lang="zh-CN" altLang="en-US" sz="1350" noProof="1">
                <a:latin typeface="Consolas" panose="020B0609020204030204" charset="0"/>
              </a:rPr>
              <a:t>#使用列表推导式生成10000个字符串</a:t>
            </a:r>
            <a:endParaRPr lang="zh-CN" altLang="en-US" sz="1350" noProof="1">
              <a:latin typeface="Consolas" panose="020B0609020204030204" charset="0"/>
            </a:endParaRPr>
          </a:p>
          <a:p>
            <a:pPr marL="0" indent="0">
              <a:buNone/>
            </a:pPr>
            <a:r>
              <a:rPr lang="zh-CN" altLang="en-US" sz="1350" noProof="1">
                <a:latin typeface="Consolas" panose="020B0609020204030204" charset="0"/>
              </a:rPr>
              <a:t>strlist = ['This is a long string that will not keep in memory.' </a:t>
            </a:r>
            <a:endParaRPr lang="zh-CN" altLang="en-US" sz="1350" noProof="1">
              <a:latin typeface="Consolas" panose="020B0609020204030204" charset="0"/>
            </a:endParaRPr>
          </a:p>
          <a:p>
            <a:pPr marL="0" indent="0">
              <a:buNone/>
            </a:pPr>
            <a:r>
              <a:rPr lang="zh-CN" altLang="en-US" sz="1350" noProof="1">
                <a:latin typeface="Consolas" panose="020B0609020204030204" charset="0"/>
              </a:rPr>
              <a:t>           for n in range(10000)]</a:t>
            </a:r>
            <a:endParaRPr lang="zh-CN" altLang="en-US" sz="1350" noProof="1">
              <a:latin typeface="Consolas" panose="020B0609020204030204" charset="0"/>
            </a:endParaRPr>
          </a:p>
          <a:p>
            <a:pPr marL="0" indent="0">
              <a:buNone/>
            </a:pPr>
            <a:r>
              <a:rPr lang="zh-CN" altLang="en-US" sz="1350" noProof="1">
                <a:latin typeface="Consolas" panose="020B0609020204030204" charset="0"/>
              </a:rPr>
              <a:t>#使用字符串对象的join()方法连接多个字符串</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def</a:t>
            </a:r>
            <a:r>
              <a:rPr lang="zh-CN" altLang="en-US" sz="1350" noProof="1">
                <a:latin typeface="Consolas" panose="020B0609020204030204" charset="0"/>
              </a:rPr>
              <a:t> use_join():</a:t>
            </a:r>
            <a:endParaRPr lang="zh-CN" altLang="en-US" sz="1350" noProof="1">
              <a:latin typeface="Consolas" panose="020B0609020204030204" charset="0"/>
            </a:endParaRPr>
          </a:p>
          <a:p>
            <a:pPr marL="0" indent="0">
              <a:buNone/>
            </a:pPr>
            <a:r>
              <a:rPr lang="zh-CN" altLang="en-US" sz="1350" noProof="1">
                <a:latin typeface="Consolas" panose="020B0609020204030204" charset="0"/>
              </a:rPr>
              <a:t>    return ''.join(strlist)</a:t>
            </a:r>
            <a:endParaRPr lang="zh-CN" altLang="en-US" sz="1350" noProof="1">
              <a:latin typeface="Consolas" panose="020B0609020204030204" charset="0"/>
            </a:endParaRPr>
          </a:p>
          <a:p>
            <a:pPr marL="0" indent="0">
              <a:buNone/>
            </a:pPr>
            <a:r>
              <a:rPr lang="zh-CN" altLang="en-US" sz="1350" noProof="1">
                <a:latin typeface="Consolas" panose="020B0609020204030204" charset="0"/>
              </a:rPr>
              <a:t>#使用运算符+连接多个字符串</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def</a:t>
            </a:r>
            <a:r>
              <a:rPr lang="zh-CN" altLang="en-US" sz="1350" noProof="1">
                <a:latin typeface="Consolas" panose="020B0609020204030204" charset="0"/>
              </a:rPr>
              <a:t> use_plus():</a:t>
            </a:r>
            <a:endParaRPr lang="zh-CN" altLang="en-US" sz="1350" noProof="1">
              <a:latin typeface="Consolas" panose="020B0609020204030204" charset="0"/>
            </a:endParaRPr>
          </a:p>
          <a:p>
            <a:pPr marL="0" indent="0">
              <a:buNone/>
            </a:pPr>
            <a:r>
              <a:rPr lang="zh-CN" altLang="en-US" sz="1350" noProof="1">
                <a:latin typeface="Consolas" panose="020B0609020204030204" charset="0"/>
              </a:rPr>
              <a:t>    result = ''</a:t>
            </a:r>
            <a:endParaRPr lang="zh-CN" altLang="en-US" sz="1350" noProof="1">
              <a:latin typeface="Consolas" panose="020B0609020204030204" charset="0"/>
            </a:endParaRPr>
          </a:p>
          <a:p>
            <a:pPr marL="0" indent="0">
              <a:buNone/>
            </a:pPr>
            <a:r>
              <a:rPr lang="zh-CN" altLang="en-US" sz="1350" noProof="1">
                <a:latin typeface="Consolas" panose="020B0609020204030204" charset="0"/>
              </a:rPr>
              <a:t>    for strtemp in strlist:</a:t>
            </a:r>
            <a:endParaRPr lang="zh-CN" altLang="en-US" sz="1350" noProof="1">
              <a:latin typeface="Consolas" panose="020B0609020204030204" charset="0"/>
            </a:endParaRPr>
          </a:p>
          <a:p>
            <a:pPr marL="0" indent="0">
              <a:buNone/>
            </a:pPr>
            <a:r>
              <a:rPr lang="zh-CN" altLang="en-US" sz="1350" noProof="1">
                <a:latin typeface="Consolas" panose="020B0609020204030204" charset="0"/>
              </a:rPr>
              <a:t>        result = result+strtemp</a:t>
            </a:r>
            <a:endParaRPr lang="zh-CN" altLang="en-US" sz="1350" noProof="1">
              <a:latin typeface="Consolas" panose="020B0609020204030204" charset="0"/>
            </a:endParaRPr>
          </a:p>
          <a:p>
            <a:pPr marL="0" indent="0">
              <a:buNone/>
            </a:pPr>
            <a:r>
              <a:rPr lang="zh-CN" altLang="en-US" sz="1350" noProof="1">
                <a:latin typeface="Consolas" panose="020B0609020204030204" charset="0"/>
              </a:rPr>
              <a:t>    return result</a:t>
            </a:r>
            <a:endParaRPr lang="zh-CN" altLang="en-US" sz="1350" noProof="1">
              <a:latin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内容占位符 2"/>
          <p:cNvSpPr txBox="1"/>
          <p:nvPr/>
        </p:nvSpPr>
        <p:spPr bwMode="auto">
          <a:xfrm>
            <a:off x="564830" y="5010233"/>
            <a:ext cx="7345045"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200" dirty="0">
                <a:solidFill>
                  <a:srgbClr val="0000FF"/>
                </a:solidFill>
                <a:latin typeface="Consolas" panose="020B0609020204030204" charset="0"/>
              </a:rPr>
              <a:t>if</a:t>
            </a:r>
            <a:r>
              <a:rPr lang="zh-CN" altLang="en-US" sz="1200" dirty="0">
                <a:latin typeface="Consolas" panose="020B0609020204030204" charset="0"/>
              </a:rPr>
              <a:t> __name__ == '__main__':</a:t>
            </a:r>
            <a:endParaRPr lang="zh-CN" altLang="en-US" sz="1200" dirty="0">
              <a:latin typeface="Consolas" panose="020B0609020204030204" charset="0"/>
            </a:endParaRPr>
          </a:p>
          <a:p>
            <a:pPr marL="0" indent="0">
              <a:buSzPct val="70000"/>
              <a:buFont typeface="Arial" panose="020B0604020202020204" pitchFamily="34" charset="0"/>
              <a:buNone/>
            </a:pPr>
            <a:r>
              <a:rPr lang="zh-CN" altLang="en-US" sz="1200" dirty="0">
                <a:latin typeface="Consolas" panose="020B0609020204030204" charset="0"/>
              </a:rPr>
              <a:t>    times = 1000</a:t>
            </a:r>
            <a:endParaRPr lang="zh-CN" altLang="en-US" sz="1200" dirty="0">
              <a:latin typeface="Consolas" panose="020B0609020204030204" charset="0"/>
            </a:endParaRPr>
          </a:p>
          <a:p>
            <a:pPr marL="0" indent="0">
              <a:buSzPct val="70000"/>
              <a:buFont typeface="Arial" panose="020B0604020202020204" pitchFamily="34" charset="0"/>
              <a:buNone/>
            </a:pPr>
            <a:r>
              <a:rPr lang="zh-CN" altLang="en-US" sz="1200" dirty="0">
                <a:latin typeface="Consolas" panose="020B0609020204030204" charset="0"/>
              </a:rPr>
              <a:t>    jointimer = timeit.Timer('use_join()', 'from __main__ import use_join')</a:t>
            </a:r>
            <a:endParaRPr lang="zh-CN" altLang="en-US" sz="1200" dirty="0">
              <a:latin typeface="Consolas" panose="020B0609020204030204" charset="0"/>
            </a:endParaRPr>
          </a:p>
          <a:p>
            <a:pPr marL="0" indent="0">
              <a:buSzPct val="70000"/>
              <a:buFont typeface="Arial" panose="020B0604020202020204" pitchFamily="34" charset="0"/>
              <a:buNone/>
            </a:pPr>
            <a:r>
              <a:rPr lang="zh-CN" altLang="en-US" sz="1200" dirty="0">
                <a:latin typeface="Consolas" panose="020B0609020204030204" charset="0"/>
              </a:rPr>
              <a:t>    print('time for join:', jointimer.timeit(number=times))</a:t>
            </a:r>
            <a:endParaRPr lang="zh-CN" altLang="en-US" sz="1200" dirty="0">
              <a:latin typeface="Consolas" panose="020B0609020204030204" charset="0"/>
            </a:endParaRPr>
          </a:p>
          <a:p>
            <a:pPr marL="0" indent="0">
              <a:buSzPct val="70000"/>
              <a:buFont typeface="Arial" panose="020B0604020202020204" pitchFamily="34" charset="0"/>
              <a:buNone/>
            </a:pPr>
            <a:r>
              <a:rPr lang="zh-CN" altLang="en-US" sz="1200" dirty="0">
                <a:latin typeface="Consolas" panose="020B0609020204030204" charset="0"/>
              </a:rPr>
              <a:t>    plustimer = timeit.Timer('use_plus()', 'from __main__ import use_plus')</a:t>
            </a:r>
            <a:endParaRPr lang="zh-CN" altLang="en-US" sz="1200" dirty="0">
              <a:latin typeface="Consolas" panose="020B0609020204030204" charset="0"/>
            </a:endParaRPr>
          </a:p>
          <a:p>
            <a:pPr marL="0" indent="0">
              <a:buSzPct val="70000"/>
              <a:buFont typeface="Arial" panose="020B0604020202020204" pitchFamily="34" charset="0"/>
              <a:buNone/>
            </a:pPr>
            <a:r>
              <a:rPr lang="zh-CN" altLang="en-US" sz="1200" dirty="0">
                <a:latin typeface="Consolas" panose="020B0609020204030204" charset="0"/>
              </a:rPr>
              <a:t>    print('time for plus:', plustimer.timeit(number=times))</a:t>
            </a:r>
            <a:endParaRPr lang="zh-CN" altLang="en-US" sz="1200" dirty="0">
              <a:latin typeface="Consolas" panose="020B0609020204030204" charset="0"/>
            </a:endParaRPr>
          </a:p>
        </p:txBody>
      </p:sp>
      <p:sp>
        <p:nvSpPr>
          <p:cNvPr id="2" name="矩形 1"/>
          <p:cNvSpPr/>
          <p:nvPr/>
        </p:nvSpPr>
        <p:spPr>
          <a:xfrm>
            <a:off x="4572000" y="3391961"/>
            <a:ext cx="4572000" cy="646331"/>
          </a:xfrm>
          <a:prstGeom prst="rect">
            <a:avLst/>
          </a:prstGeom>
        </p:spPr>
        <p:txBody>
          <a:bodyPr>
            <a:spAutoFit/>
          </a:bodyPr>
          <a:lstStyle/>
          <a:p>
            <a:r>
              <a:rPr lang="zh-CN" altLang="en-US" dirty="0">
                <a:solidFill>
                  <a:srgbClr val="0000FF"/>
                </a:solidFill>
                <a:latin typeface="Times New Roman" panose="02020603050405020304" pitchFamily="18" charset="0"/>
                <a:ea typeface="仿宋" panose="02010609060101010101" pitchFamily="49" charset="-122"/>
              </a:rPr>
              <a:t>time for join: 0.10216611442409469</a:t>
            </a:r>
            <a:endParaRPr lang="zh-CN" altLang="en-US" dirty="0">
              <a:solidFill>
                <a:srgbClr val="0000FF"/>
              </a:solidFill>
              <a:latin typeface="Times New Roman" panose="02020603050405020304" pitchFamily="18" charset="0"/>
              <a:ea typeface="仿宋" panose="02010609060101010101" pitchFamily="49" charset="-122"/>
            </a:endParaRPr>
          </a:p>
          <a:p>
            <a:r>
              <a:rPr lang="zh-CN" altLang="en-US" dirty="0">
                <a:solidFill>
                  <a:srgbClr val="0000FF"/>
                </a:solidFill>
                <a:latin typeface="Times New Roman" panose="02020603050405020304" pitchFamily="18" charset="0"/>
                <a:ea typeface="仿宋" panose="02010609060101010101" pitchFamily="49" charset="-122"/>
              </a:rPr>
              <a:t>time for plus: 1.414725147403292</a:t>
            </a:r>
            <a:endParaRPr lang="zh-CN" altLang="en-US" dirty="0">
              <a:solidFill>
                <a:srgbClr val="0000FF"/>
              </a:solidFill>
              <a:latin typeface="Times New Roman" panose="02020603050405020304" pitchFamily="18" charset="0"/>
              <a:ea typeface="仿宋" panose="02010609060101010101" pitchFamily="49" charset="-122"/>
            </a:endParaRPr>
          </a:p>
        </p:txBody>
      </p:sp>
      <p:pic>
        <p:nvPicPr>
          <p:cNvPr id="12" name="图片 11"/>
          <p:cNvPicPr>
            <a:picLocks noChangeAspect="1"/>
          </p:cNvPicPr>
          <p:nvPr/>
        </p:nvPicPr>
        <p:blipFill>
          <a:blip r:embed="rId2"/>
          <a:stretch>
            <a:fillRect/>
          </a:stretch>
        </p:blipFill>
        <p:spPr>
          <a:xfrm>
            <a:off x="602718" y="1484784"/>
            <a:ext cx="6412559" cy="496273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1"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7" name="文本占位符 36866"/>
          <p:cNvSpPr txBox="1"/>
          <p:nvPr/>
        </p:nvSpPr>
        <p:spPr bwMode="auto">
          <a:xfrm>
            <a:off x="591594" y="148478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70000"/>
              <a:buFont typeface="Wingdings" panose="05000000000000000000" charset="0"/>
              <a:buChar char=""/>
            </a:pPr>
            <a:r>
              <a:rPr lang="zh-CN" altLang="en-US" sz="2400" b="1" dirty="0"/>
              <a:t>字符串连接join()</a:t>
            </a:r>
            <a:endParaRPr lang="zh-CN" altLang="en-US" sz="2400" b="1" dirty="0"/>
          </a:p>
          <a:p>
            <a:pPr>
              <a:buSzPct val="70000"/>
              <a:buFont typeface="Arial" panose="020B0604020202020204" pitchFamily="34" charset="0"/>
              <a:buNone/>
            </a:pPr>
            <a:endParaRPr lang="zh-CN" altLang="en-US" sz="1350" dirty="0">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li = ["apple", "peach", "banana", "pear"]</a:t>
            </a:r>
            <a:endParaRPr lang="zh-CN" altLang="en-US" sz="1350" dirty="0">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','.join(li)</a:t>
            </a:r>
            <a:endParaRPr lang="zh-CN" altLang="en-US" sz="1350" dirty="0">
              <a:latin typeface="Consolas" panose="020B0609020204030204" charset="0"/>
            </a:endParaRPr>
          </a:p>
          <a:p>
            <a:pPr>
              <a:buSzPct val="70000"/>
              <a:buFont typeface="Arial" panose="020B0604020202020204" pitchFamily="34" charset="0"/>
              <a:buNone/>
            </a:pPr>
            <a:r>
              <a:rPr lang="zh-CN" altLang="en-US" sz="1350" dirty="0">
                <a:solidFill>
                  <a:srgbClr val="0000FF"/>
                </a:solidFill>
                <a:latin typeface="Consolas" panose="020B0609020204030204" charset="0"/>
              </a:rPr>
              <a:t>'apple,peach,banana,pear'</a:t>
            </a:r>
            <a:endParaRPr lang="zh-CN" altLang="en-US" sz="1350" dirty="0">
              <a:solidFill>
                <a:srgbClr val="0000FF"/>
              </a:solidFill>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'::'.join(li)</a:t>
            </a:r>
            <a:endParaRPr lang="zh-CN" altLang="en-US" sz="1350" dirty="0">
              <a:latin typeface="Consolas" panose="020B0609020204030204" charset="0"/>
            </a:endParaRPr>
          </a:p>
          <a:p>
            <a:pPr>
              <a:buSzPct val="70000"/>
              <a:buFont typeface="Arial" panose="020B0604020202020204" pitchFamily="34" charset="0"/>
              <a:buNone/>
            </a:pPr>
            <a:r>
              <a:rPr lang="zh-CN" altLang="en-US" sz="1350" dirty="0">
                <a:solidFill>
                  <a:srgbClr val="0000FF"/>
                </a:solidFill>
                <a:latin typeface="Consolas" panose="020B0609020204030204" charset="0"/>
              </a:rPr>
              <a:t>'apple::peach::banana::pear'</a:t>
            </a:r>
            <a:endParaRPr lang="zh-CN" altLang="en-US" sz="1350" dirty="0">
              <a:solidFill>
                <a:srgbClr val="0000FF"/>
              </a:solidFill>
              <a:latin typeface="Consolas" panose="020B0609020204030204" charset="0"/>
            </a:endParaRPr>
          </a:p>
        </p:txBody>
      </p:sp>
      <p:sp>
        <p:nvSpPr>
          <p:cNvPr id="8" name="线形标注 1 7"/>
          <p:cNvSpPr/>
          <p:nvPr/>
        </p:nvSpPr>
        <p:spPr>
          <a:xfrm>
            <a:off x="5508104" y="2429428"/>
            <a:ext cx="853827" cy="342960"/>
          </a:xfrm>
          <a:prstGeom prst="borderCallout1">
            <a:avLst>
              <a:gd name="adj1" fmla="val 36893"/>
              <a:gd name="adj2" fmla="val -947"/>
              <a:gd name="adj3" fmla="val 54384"/>
              <a:gd name="adj4" fmla="val -501833"/>
            </a:avLst>
          </a:prstGeom>
          <a:solidFill>
            <a:srgbClr val="FFFF00"/>
          </a:solidFill>
          <a:ln>
            <a:solidFill>
              <a:srgbClr val="FF0000"/>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连接符</a:t>
            </a:r>
            <a:endParaRPr lang="zh-CN" altLang="en-US" sz="1400" noProof="1">
              <a:solidFill>
                <a:srgbClr val="FF0000"/>
              </a:solidFill>
            </a:endParaRPr>
          </a:p>
        </p:txBody>
      </p:sp>
      <p:grpSp>
        <p:nvGrpSpPr>
          <p:cNvPr id="9" name="组合 114"/>
          <p:cNvGrpSpPr/>
          <p:nvPr/>
        </p:nvGrpSpPr>
        <p:grpSpPr>
          <a:xfrm>
            <a:off x="-540568" y="116632"/>
            <a:ext cx="6225040" cy="662730"/>
            <a:chOff x="-198275" y="3380765"/>
            <a:chExt cx="6225040" cy="662730"/>
          </a:xfrm>
        </p:grpSpPr>
        <p:grpSp>
          <p:nvGrpSpPr>
            <p:cNvPr id="10" name="组合 105"/>
            <p:cNvGrpSpPr/>
            <p:nvPr/>
          </p:nvGrpSpPr>
          <p:grpSpPr>
            <a:xfrm>
              <a:off x="-198275" y="3380765"/>
              <a:ext cx="6225040" cy="662730"/>
              <a:chOff x="-198275"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4" name="Content Placeholder 2"/>
          <p:cNvSpPr>
            <a:spLocks noGrp="1"/>
          </p:cNvSpPr>
          <p:nvPr>
            <p:ph idx="1"/>
          </p:nvPr>
        </p:nvSpPr>
        <p:spPr>
          <a:xfrm>
            <a:off x="591594" y="3717032"/>
            <a:ext cx="8229600" cy="4678451"/>
          </a:xfrm>
        </p:spPr>
        <p:txBody>
          <a:bodyPr/>
          <a:lstStyle/>
          <a:p>
            <a:pPr fontAlgn="base">
              <a:buClr>
                <a:srgbClr val="FF0000"/>
              </a:buClr>
              <a:buFont typeface="Wingdings" panose="05000000000000000000" pitchFamily="2" charset="2"/>
              <a:buChar char="n"/>
            </a:pPr>
            <a:r>
              <a:rPr lang="zh-CN" altLang="en-US" sz="1800" b="1" noProof="1"/>
              <a:t>应用：</a:t>
            </a:r>
            <a:r>
              <a:rPr lang="zh-CN" altLang="en-US" sz="1800" noProof="1"/>
              <a:t>将字符串重复指定次数，并使用指定的分隔符进行连接，结果字符串最后不带分隔符。</a:t>
            </a:r>
            <a:endParaRPr lang="en-US" altLang="zh-CN" sz="1800" noProof="1"/>
          </a:p>
          <a:p>
            <a:pPr fontAlgn="base">
              <a:buClr>
                <a:srgbClr val="FF0000"/>
              </a:buClr>
              <a:buFont typeface="Wingdings" panose="05000000000000000000" pitchFamily="2" charset="2"/>
              <a:buChar char="ü"/>
            </a:pPr>
            <a:r>
              <a:rPr lang="zh-CN" altLang="en-US" sz="1800" noProof="1"/>
              <a:t>例如，</a:t>
            </a:r>
            <a:r>
              <a:rPr lang="en-US" altLang="zh-CN" sz="1800" noProof="1"/>
              <a:t>concat('good', 5, ',')的返回结果为'good,good,good,good,good'</a:t>
            </a:r>
            <a:endParaRPr lang="en-US" altLang="zh-CN" sz="1800" noProof="1"/>
          </a:p>
          <a:p>
            <a:pPr marL="0" indent="0">
              <a:buNone/>
            </a:pPr>
            <a:endParaRPr lang="zh-CN" altLang="en-US" sz="1500" noProof="1">
              <a:latin typeface="Consolas" panose="020B0609020204030204" charset="0"/>
            </a:endParaRPr>
          </a:p>
          <a:p>
            <a:pPr marL="0" indent="0">
              <a:buNone/>
            </a:pPr>
            <a:r>
              <a:rPr lang="zh-CN" altLang="en-US" sz="1500" noProof="1">
                <a:solidFill>
                  <a:srgbClr val="0000FF"/>
                </a:solidFill>
                <a:latin typeface="Consolas" panose="020B0609020204030204" charset="0"/>
              </a:rPr>
              <a:t>def</a:t>
            </a:r>
            <a:r>
              <a:rPr lang="zh-CN" altLang="en-US" sz="1500" noProof="1">
                <a:latin typeface="Consolas" panose="020B0609020204030204" charset="0"/>
              </a:rPr>
              <a:t> concat(s, n, separator):</a:t>
            </a:r>
            <a:endParaRPr lang="zh-CN" altLang="en-US" sz="1500" noProof="1">
              <a:latin typeface="Consolas" panose="020B0609020204030204" charset="0"/>
            </a:endParaRPr>
          </a:p>
          <a:p>
            <a:pPr marL="0" indent="0">
              <a:buNone/>
            </a:pPr>
            <a:r>
              <a:rPr lang="zh-CN" altLang="en-US" sz="1500" noProof="1">
                <a:latin typeface="Consolas" panose="020B0609020204030204" charset="0"/>
              </a:rPr>
              <a:t>    return separator.join([s]*n)</a:t>
            </a:r>
            <a:endParaRPr lang="zh-CN" altLang="en-US" sz="1500" noProof="1">
              <a:latin typeface="Consolas" panose="020B0609020204030204" charset="0"/>
            </a:endParaRPr>
          </a:p>
          <a:p>
            <a:pPr marL="0" indent="0">
              <a:buNone/>
            </a:pPr>
            <a:endParaRPr lang="zh-CN" altLang="en-US" sz="1500" noProof="1">
              <a:latin typeface="Consolas" panose="020B0609020204030204" charset="0"/>
            </a:endParaRPr>
          </a:p>
          <a:p>
            <a:pPr marL="0" indent="0">
              <a:buNone/>
            </a:pPr>
            <a:r>
              <a:rPr lang="zh-CN" altLang="en-US" sz="1500" noProof="1">
                <a:solidFill>
                  <a:srgbClr val="0000FF"/>
                </a:solidFill>
                <a:latin typeface="Consolas" panose="020B0609020204030204" charset="0"/>
              </a:rPr>
              <a:t>print</a:t>
            </a:r>
            <a:r>
              <a:rPr lang="zh-CN" altLang="en-US" sz="1500" noProof="1">
                <a:latin typeface="Consolas" panose="020B0609020204030204" charset="0"/>
              </a:rPr>
              <a:t>(concat('good', 5, ','))</a:t>
            </a:r>
            <a:endParaRPr lang="zh-CN" altLang="en-US" sz="1500" noProof="1">
              <a:latin typeface="Consolas" panose="020B0609020204030204" charset="0"/>
            </a:endParaRPr>
          </a:p>
        </p:txBody>
      </p:sp>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16" name="线形标注 1 7"/>
          <p:cNvSpPr/>
          <p:nvPr/>
        </p:nvSpPr>
        <p:spPr>
          <a:xfrm>
            <a:off x="5496609" y="2998394"/>
            <a:ext cx="853827" cy="342960"/>
          </a:xfrm>
          <a:prstGeom prst="borderCallout1">
            <a:avLst>
              <a:gd name="adj1" fmla="val 36893"/>
              <a:gd name="adj2" fmla="val -947"/>
              <a:gd name="adj3" fmla="val 54384"/>
              <a:gd name="adj4" fmla="val -501833"/>
            </a:avLst>
          </a:prstGeom>
          <a:solidFill>
            <a:srgbClr val="FFFF00"/>
          </a:solidFill>
          <a:ln>
            <a:solidFill>
              <a:srgbClr val="FF0000"/>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连接符</a:t>
            </a:r>
            <a:endParaRPr lang="zh-CN" altLang="en-US" sz="1400" noProof="1">
              <a:solidFill>
                <a:srgbClr val="FF0000"/>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4" grpId="0" uiExpand="1" build="p"/>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内容占位符 2"/>
          <p:cNvSpPr>
            <a:spLocks noGrp="1"/>
          </p:cNvSpPr>
          <p:nvPr>
            <p:ph idx="1"/>
          </p:nvPr>
        </p:nvSpPr>
        <p:spPr>
          <a:xfrm>
            <a:off x="467544" y="1052736"/>
            <a:ext cx="8091170" cy="3395345"/>
          </a:xfrm>
        </p:spPr>
        <p:txBody>
          <a:bodyPr/>
          <a:lstStyle/>
          <a:p>
            <a:pPr>
              <a:lnSpc>
                <a:spcPct val="150000"/>
              </a:lnSpc>
              <a:spcBef>
                <a:spcPts val="0"/>
              </a:spcBef>
              <a:buClr>
                <a:srgbClr val="FF0000"/>
              </a:buClr>
              <a:buFont typeface="Wingdings" panose="05000000000000000000" charset="0"/>
              <a:buChar char=""/>
            </a:pPr>
            <a:r>
              <a:rPr lang="zh-CN" altLang="en-US" sz="1800" noProof="1"/>
              <a:t>timeit模块还支持下面代码演示的用法，从运行结果可以看出，当需要对大量数据进行类型转换时，</a:t>
            </a:r>
            <a:r>
              <a:rPr lang="zh-CN" altLang="en-US" sz="1800" noProof="1">
                <a:solidFill>
                  <a:srgbClr val="FF0000"/>
                </a:solidFill>
              </a:rPr>
              <a:t>内置函数map()可以提供非常高的效率</a:t>
            </a:r>
            <a:r>
              <a:rPr lang="zh-CN" altLang="en-US" sz="1800" noProof="1"/>
              <a:t>。</a:t>
            </a:r>
            <a:endParaRPr lang="zh-CN" altLang="en-US" sz="1800" noProof="1"/>
          </a:p>
          <a:p>
            <a:pPr marL="0" indent="0">
              <a:buNone/>
            </a:pPr>
            <a:endParaRPr lang="zh-CN" altLang="en-US" sz="1350" noProof="1">
              <a:latin typeface="Times New Roman" panose="02020603050405020304" pitchFamily="18" charset="0"/>
            </a:endParaRPr>
          </a:p>
          <a:p>
            <a:pPr marL="0" indent="0">
              <a:buNone/>
            </a:pPr>
            <a:r>
              <a:rPr lang="zh-CN" altLang="en-US" sz="1350" noProof="1">
                <a:latin typeface="Times New Roman" panose="02020603050405020304" pitchFamily="18" charset="0"/>
              </a:rPr>
              <a:t>&gt;&gt;&gt; import timeit</a:t>
            </a:r>
            <a:endParaRPr lang="zh-CN" altLang="en-US" sz="1350" noProof="1">
              <a:latin typeface="Times New Roman" panose="02020603050405020304" pitchFamily="18" charset="0"/>
            </a:endParaRPr>
          </a:p>
          <a:p>
            <a:pPr marL="0" indent="0">
              <a:buNone/>
            </a:pPr>
            <a:r>
              <a:rPr lang="zh-CN" altLang="en-US" sz="1350" noProof="1">
                <a:latin typeface="Times New Roman" panose="02020603050405020304" pitchFamily="18" charset="0"/>
              </a:rPr>
              <a:t>&gt;&gt;&gt; timeit.timeit(‘"-".join(str(n) for n in range(100))’, number=10000)  #运行10000次</a:t>
            </a:r>
            <a:endParaRPr lang="zh-CN" altLang="en-US" sz="1350" noProof="1">
              <a:latin typeface="Times New Roman" panose="02020603050405020304" pitchFamily="18" charset="0"/>
            </a:endParaRPr>
          </a:p>
          <a:p>
            <a:pPr marL="0" indent="0">
              <a:buNone/>
            </a:pPr>
            <a:r>
              <a:rPr lang="zh-CN" altLang="en-US" sz="1350" noProof="1">
                <a:solidFill>
                  <a:srgbClr val="0000FF"/>
                </a:solidFill>
                <a:latin typeface="Times New Roman" panose="02020603050405020304" pitchFamily="18" charset="0"/>
              </a:rPr>
              <a:t>0.3063435900577929</a:t>
            </a:r>
            <a:endParaRPr lang="zh-CN" altLang="en-US" sz="1350" noProof="1">
              <a:solidFill>
                <a:srgbClr val="0000FF"/>
              </a:solidFill>
              <a:latin typeface="Times New Roman" panose="02020603050405020304" pitchFamily="18" charset="0"/>
            </a:endParaRPr>
          </a:p>
          <a:p>
            <a:pPr marL="0" indent="0">
              <a:buNone/>
            </a:pPr>
            <a:r>
              <a:rPr lang="zh-CN" altLang="en-US" sz="1350" noProof="1">
                <a:latin typeface="Times New Roman" panose="02020603050405020304" pitchFamily="18" charset="0"/>
              </a:rPr>
              <a:t>&gt;&gt;&gt; timeit.timeit(‘“-".join([str(n) for n in range(100)])', number=10000) </a:t>
            </a:r>
            <a:endParaRPr lang="zh-CN" altLang="en-US" sz="1350" noProof="1">
              <a:latin typeface="Times New Roman" panose="02020603050405020304" pitchFamily="18" charset="0"/>
            </a:endParaRPr>
          </a:p>
          <a:p>
            <a:pPr marL="0" indent="0">
              <a:buNone/>
            </a:pPr>
            <a:r>
              <a:rPr lang="zh-CN" altLang="en-US" sz="1350" noProof="1">
                <a:solidFill>
                  <a:srgbClr val="0000FF"/>
                </a:solidFill>
                <a:latin typeface="Times New Roman" panose="02020603050405020304" pitchFamily="18" charset="0"/>
              </a:rPr>
              <a:t>0.27191914957273866</a:t>
            </a:r>
            <a:endParaRPr lang="zh-CN" altLang="en-US" sz="1350" noProof="1">
              <a:solidFill>
                <a:srgbClr val="0000FF"/>
              </a:solidFill>
              <a:latin typeface="Times New Roman" panose="02020603050405020304" pitchFamily="18" charset="0"/>
            </a:endParaRPr>
          </a:p>
          <a:p>
            <a:pPr marL="0" indent="0">
              <a:buNone/>
            </a:pPr>
            <a:r>
              <a:rPr lang="zh-CN" altLang="en-US" sz="1350" noProof="1">
                <a:latin typeface="Times New Roman" panose="02020603050405020304" pitchFamily="18" charset="0"/>
              </a:rPr>
              <a:t>&gt;&gt;&gt; timeit.timeit('"-".join(map(str, range(100)))', number=10000)</a:t>
            </a:r>
            <a:endParaRPr lang="zh-CN" altLang="en-US" sz="1350" noProof="1">
              <a:latin typeface="Times New Roman" panose="02020603050405020304" pitchFamily="18" charset="0"/>
            </a:endParaRPr>
          </a:p>
          <a:p>
            <a:pPr marL="0" indent="0">
              <a:buNone/>
            </a:pPr>
            <a:r>
              <a:rPr lang="zh-CN" altLang="en-US" sz="1350" noProof="1">
                <a:solidFill>
                  <a:srgbClr val="0000FF"/>
                </a:solidFill>
                <a:latin typeface="Times New Roman" panose="02020603050405020304" pitchFamily="18" charset="0"/>
              </a:rPr>
              <a:t>0.21119518171659024</a:t>
            </a:r>
            <a:endParaRPr lang="zh-CN" altLang="en-US" sz="1350" noProof="1">
              <a:solidFill>
                <a:srgbClr val="0000FF"/>
              </a:solidFill>
              <a:latin typeface="Times New Roman" panose="02020603050405020304" pitchFamily="18"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2" name="文本框 1"/>
          <p:cNvSpPr txBox="1"/>
          <p:nvPr/>
        </p:nvSpPr>
        <p:spPr>
          <a:xfrm>
            <a:off x="7164288" y="2411529"/>
            <a:ext cx="543739" cy="307777"/>
          </a:xfrm>
          <a:prstGeom prst="rect">
            <a:avLst/>
          </a:prstGeom>
          <a:noFill/>
        </p:spPr>
        <p:txBody>
          <a:bodyPr wrap="none" rtlCol="0">
            <a:spAutoFit/>
          </a:bodyPr>
          <a:lstStyle/>
          <a:p>
            <a:r>
              <a:rPr lang="zh-CN" altLang="en-US" sz="1400" dirty="0"/>
              <a:t>元组</a:t>
            </a:r>
            <a:endParaRPr lang="zh-CN" altLang="en-US" sz="1400" dirty="0"/>
          </a:p>
        </p:txBody>
      </p:sp>
      <p:sp>
        <p:nvSpPr>
          <p:cNvPr id="11" name="文本框 10"/>
          <p:cNvSpPr txBox="1"/>
          <p:nvPr/>
        </p:nvSpPr>
        <p:spPr>
          <a:xfrm>
            <a:off x="7169040" y="2924944"/>
            <a:ext cx="543739" cy="307777"/>
          </a:xfrm>
          <a:prstGeom prst="rect">
            <a:avLst/>
          </a:prstGeom>
          <a:noFill/>
        </p:spPr>
        <p:txBody>
          <a:bodyPr wrap="none" rtlCol="0">
            <a:spAutoFit/>
          </a:bodyPr>
          <a:lstStyle/>
          <a:p>
            <a:r>
              <a:rPr lang="zh-CN" altLang="en-US" sz="1400" dirty="0"/>
              <a:t>列表</a:t>
            </a:r>
            <a:endParaRPr lang="zh-CN" altLang="en-US" sz="1400" dirty="0"/>
          </a:p>
        </p:txBody>
      </p:sp>
      <p:sp>
        <p:nvSpPr>
          <p:cNvPr id="12" name="文本框 11"/>
          <p:cNvSpPr txBox="1"/>
          <p:nvPr/>
        </p:nvSpPr>
        <p:spPr>
          <a:xfrm>
            <a:off x="7164288" y="3365422"/>
            <a:ext cx="1838965" cy="307777"/>
          </a:xfrm>
          <a:prstGeom prst="rect">
            <a:avLst/>
          </a:prstGeom>
          <a:noFill/>
        </p:spPr>
        <p:txBody>
          <a:bodyPr wrap="none" rtlCol="0">
            <a:spAutoFit/>
          </a:bodyPr>
          <a:lstStyle/>
          <a:p>
            <a:r>
              <a:rPr lang="en-US" altLang="zh-CN" sz="1400" dirty="0"/>
              <a:t>Map </a:t>
            </a:r>
            <a:r>
              <a:rPr lang="zh-CN" altLang="en-US" sz="1400" dirty="0"/>
              <a:t>映射到迭代对象</a:t>
            </a:r>
            <a:endParaRPr lang="zh-CN" altLang="en-US" sz="1400" dirty="0"/>
          </a:p>
        </p:txBody>
      </p:sp>
      <p:pic>
        <p:nvPicPr>
          <p:cNvPr id="15" name="图片 14"/>
          <p:cNvPicPr>
            <a:picLocks noChangeAspect="1"/>
          </p:cNvPicPr>
          <p:nvPr/>
        </p:nvPicPr>
        <p:blipFill>
          <a:blip r:embed="rId2"/>
          <a:stretch>
            <a:fillRect/>
          </a:stretch>
        </p:blipFill>
        <p:spPr>
          <a:xfrm>
            <a:off x="555198" y="4009147"/>
            <a:ext cx="5343750" cy="151216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37890"/>
          <p:cNvSpPr>
            <a:spLocks noGrp="1"/>
          </p:cNvSpPr>
          <p:nvPr>
            <p:ph idx="1"/>
          </p:nvPr>
        </p:nvSpPr>
        <p:spPr>
          <a:xfrm>
            <a:off x="539552" y="1484784"/>
            <a:ext cx="8604448" cy="3395345"/>
          </a:xfrm>
        </p:spPr>
        <p:txBody>
          <a:bodyPr anchor="t"/>
          <a:lstStyle/>
          <a:p>
            <a:pPr>
              <a:lnSpc>
                <a:spcPct val="80000"/>
              </a:lnSpc>
              <a:buClr>
                <a:srgbClr val="FF0000"/>
              </a:buClr>
              <a:buSzPct val="70000"/>
              <a:buFont typeface="Wingdings" panose="05000000000000000000" charset="0"/>
              <a:buChar char=""/>
            </a:pPr>
            <a:r>
              <a:rPr lang="zh-CN" altLang="en-US" sz="2400" dirty="0"/>
              <a:t>lower()、upper()、capitalize()、title()、swapcase()</a:t>
            </a:r>
            <a:endParaRPr lang="zh-CN" altLang="en-US" sz="2400" dirty="0"/>
          </a:p>
          <a:p>
            <a:pPr>
              <a:lnSpc>
                <a:spcPct val="80000"/>
              </a:lnSpc>
              <a:buSzPct val="70000"/>
              <a:buNone/>
            </a:pPr>
            <a:endParaRPr lang="zh-CN" altLang="en-US" sz="1500" dirty="0">
              <a:latin typeface="宋体" panose="02010600030101010101" pitchFamily="2" charset="-122"/>
            </a:endParaRPr>
          </a:p>
          <a:p>
            <a:pPr>
              <a:lnSpc>
                <a:spcPct val="80000"/>
              </a:lnSpc>
              <a:buSzPct val="70000"/>
              <a:buNone/>
            </a:pPr>
            <a:r>
              <a:rPr lang="zh-CN" altLang="en-US" sz="1350" dirty="0">
                <a:latin typeface="Consolas" panose="020B0609020204030204" charset="0"/>
              </a:rPr>
              <a:t>&gt;&gt;&gt; s = "What is Your Name?"</a:t>
            </a:r>
            <a:endParaRPr lang="zh-CN" altLang="en-US" sz="1350" dirty="0">
              <a:latin typeface="Consolas" panose="020B0609020204030204" charset="0"/>
            </a:endParaRPr>
          </a:p>
          <a:p>
            <a:pPr>
              <a:lnSpc>
                <a:spcPct val="80000"/>
              </a:lnSpc>
              <a:buSzPct val="70000"/>
              <a:buNone/>
            </a:pPr>
            <a:r>
              <a:rPr lang="zh-CN" altLang="en-US" sz="1350" dirty="0">
                <a:latin typeface="Consolas" panose="020B0609020204030204" charset="0"/>
              </a:rPr>
              <a:t>&gt;&gt;&gt; s.lower()                   #返回小写字符串</a:t>
            </a:r>
            <a:endParaRPr lang="zh-CN" altLang="en-US" sz="1350" dirty="0">
              <a:latin typeface="Consolas" panose="020B0609020204030204" charset="0"/>
            </a:endParaRPr>
          </a:p>
          <a:p>
            <a:pPr>
              <a:lnSpc>
                <a:spcPct val="80000"/>
              </a:lnSpc>
              <a:buSzPct val="70000"/>
              <a:buNone/>
            </a:pPr>
            <a:r>
              <a:rPr lang="zh-CN" altLang="en-US" sz="1350" dirty="0">
                <a:solidFill>
                  <a:srgbClr val="0000FF"/>
                </a:solidFill>
                <a:latin typeface="Consolas" panose="020B0609020204030204" charset="0"/>
              </a:rPr>
              <a:t>'what is your name?'</a:t>
            </a:r>
            <a:endParaRPr lang="zh-CN" altLang="en-US" sz="1350" dirty="0">
              <a:solidFill>
                <a:srgbClr val="0000FF"/>
              </a:solidFill>
              <a:latin typeface="Consolas" panose="020B0609020204030204" charset="0"/>
            </a:endParaRPr>
          </a:p>
          <a:p>
            <a:pPr>
              <a:lnSpc>
                <a:spcPct val="80000"/>
              </a:lnSpc>
              <a:buSzPct val="70000"/>
              <a:buNone/>
            </a:pPr>
            <a:r>
              <a:rPr lang="zh-CN" altLang="en-US" sz="1350" dirty="0">
                <a:latin typeface="Consolas" panose="020B0609020204030204" charset="0"/>
              </a:rPr>
              <a:t>&gt;&gt;&gt; s.upper()                   #返回大写字符串</a:t>
            </a:r>
            <a:endParaRPr lang="zh-CN" altLang="en-US" sz="1350" dirty="0">
              <a:latin typeface="Consolas" panose="020B0609020204030204" charset="0"/>
            </a:endParaRPr>
          </a:p>
          <a:p>
            <a:pPr>
              <a:lnSpc>
                <a:spcPct val="80000"/>
              </a:lnSpc>
              <a:buSzPct val="70000"/>
              <a:buNone/>
            </a:pPr>
            <a:r>
              <a:rPr lang="zh-CN" altLang="en-US" sz="1350" dirty="0">
                <a:solidFill>
                  <a:srgbClr val="0000FF"/>
                </a:solidFill>
                <a:latin typeface="Consolas" panose="020B0609020204030204" charset="0"/>
              </a:rPr>
              <a:t>'WHAT IS YOUR NAME?'</a:t>
            </a:r>
            <a:endParaRPr lang="zh-CN" altLang="en-US" sz="1350" dirty="0">
              <a:solidFill>
                <a:srgbClr val="0000FF"/>
              </a:solidFill>
              <a:latin typeface="Consolas" panose="020B0609020204030204" charset="0"/>
            </a:endParaRPr>
          </a:p>
          <a:p>
            <a:pPr>
              <a:lnSpc>
                <a:spcPct val="80000"/>
              </a:lnSpc>
              <a:buSzPct val="70000"/>
              <a:buNone/>
            </a:pPr>
            <a:r>
              <a:rPr lang="zh-CN" altLang="en-US" sz="1350" dirty="0">
                <a:latin typeface="Consolas" panose="020B0609020204030204" charset="0"/>
              </a:rPr>
              <a:t>&gt;&gt;&gt; s.capitalize()              #字符串首字符大写</a:t>
            </a:r>
            <a:endParaRPr lang="zh-CN" altLang="en-US" sz="1350" dirty="0">
              <a:latin typeface="Consolas" panose="020B0609020204030204" charset="0"/>
            </a:endParaRPr>
          </a:p>
          <a:p>
            <a:pPr>
              <a:lnSpc>
                <a:spcPct val="80000"/>
              </a:lnSpc>
              <a:buSzPct val="70000"/>
              <a:buNone/>
            </a:pPr>
            <a:r>
              <a:rPr lang="zh-CN" altLang="en-US" sz="1350" dirty="0">
                <a:solidFill>
                  <a:srgbClr val="0000FF"/>
                </a:solidFill>
                <a:latin typeface="Consolas" panose="020B0609020204030204" charset="0"/>
              </a:rPr>
              <a:t>'What is your name?'</a:t>
            </a:r>
            <a:endParaRPr lang="zh-CN" altLang="en-US" sz="1350" dirty="0">
              <a:solidFill>
                <a:srgbClr val="0000FF"/>
              </a:solidFill>
              <a:latin typeface="Consolas" panose="020B0609020204030204" charset="0"/>
            </a:endParaRPr>
          </a:p>
          <a:p>
            <a:pPr>
              <a:lnSpc>
                <a:spcPct val="80000"/>
              </a:lnSpc>
              <a:buSzPct val="70000"/>
              <a:buNone/>
            </a:pPr>
            <a:r>
              <a:rPr lang="zh-CN" altLang="en-US" sz="1350" dirty="0">
                <a:latin typeface="Consolas" panose="020B0609020204030204" charset="0"/>
              </a:rPr>
              <a:t>&gt;&gt;&gt; s.title()                   #每个单词的首字母大写</a:t>
            </a:r>
            <a:endParaRPr lang="zh-CN" altLang="en-US" sz="1350" dirty="0">
              <a:latin typeface="Consolas" panose="020B0609020204030204" charset="0"/>
            </a:endParaRPr>
          </a:p>
          <a:p>
            <a:pPr>
              <a:lnSpc>
                <a:spcPct val="80000"/>
              </a:lnSpc>
              <a:buSzPct val="70000"/>
              <a:buNone/>
            </a:pPr>
            <a:r>
              <a:rPr lang="zh-CN" altLang="en-US" sz="1350" dirty="0">
                <a:solidFill>
                  <a:srgbClr val="0000FF"/>
                </a:solidFill>
                <a:latin typeface="Consolas" panose="020B0609020204030204" charset="0"/>
              </a:rPr>
              <a:t>'What Is Your Name?'</a:t>
            </a:r>
            <a:endParaRPr lang="zh-CN" altLang="en-US" sz="1350" dirty="0">
              <a:solidFill>
                <a:srgbClr val="0000FF"/>
              </a:solidFill>
              <a:latin typeface="Consolas" panose="020B0609020204030204" charset="0"/>
            </a:endParaRPr>
          </a:p>
          <a:p>
            <a:pPr>
              <a:lnSpc>
                <a:spcPct val="80000"/>
              </a:lnSpc>
              <a:buSzPct val="70000"/>
              <a:buNone/>
            </a:pPr>
            <a:r>
              <a:rPr lang="zh-CN" altLang="en-US" sz="1350" dirty="0">
                <a:latin typeface="Consolas" panose="020B0609020204030204" charset="0"/>
              </a:rPr>
              <a:t>&gt;&gt;&gt; s.swapcase()                #大小写互换</a:t>
            </a:r>
            <a:endParaRPr lang="zh-CN" altLang="en-US" sz="1350" dirty="0">
              <a:latin typeface="Consolas" panose="020B0609020204030204" charset="0"/>
            </a:endParaRPr>
          </a:p>
          <a:p>
            <a:pPr>
              <a:lnSpc>
                <a:spcPct val="80000"/>
              </a:lnSpc>
              <a:buSzPct val="70000"/>
              <a:buNone/>
            </a:pPr>
            <a:r>
              <a:rPr lang="zh-CN" altLang="en-US" sz="1350" dirty="0">
                <a:solidFill>
                  <a:srgbClr val="0000FF"/>
                </a:solidFill>
                <a:latin typeface="Consolas" panose="020B0609020204030204" charset="0"/>
              </a:rPr>
              <a:t>'wHAT IS yOUR nAME?'</a:t>
            </a:r>
            <a:endParaRPr lang="zh-CN" altLang="en-US" sz="1350" dirty="0">
              <a:solidFill>
                <a:srgbClr val="0000FF"/>
              </a:solidFill>
              <a:latin typeface="Consolas" panose="020B0609020204030204" charset="0"/>
            </a:endParaRPr>
          </a:p>
        </p:txBody>
      </p:sp>
      <p:sp>
        <p:nvSpPr>
          <p:cNvPr id="6" name="文本占位符 38914"/>
          <p:cNvSpPr txBox="1"/>
          <p:nvPr/>
        </p:nvSpPr>
        <p:spPr bwMode="auto">
          <a:xfrm>
            <a:off x="539552" y="4365104"/>
            <a:ext cx="747649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70000"/>
              <a:buFont typeface="Wingdings" panose="05000000000000000000" charset="0"/>
              <a:buChar char=""/>
            </a:pPr>
            <a:r>
              <a:rPr lang="zh-CN" altLang="en-US" sz="2400" dirty="0"/>
              <a:t>查找替换replace()，类似于</a:t>
            </a:r>
            <a:r>
              <a:rPr lang="en-US" altLang="zh-CN" sz="2400" dirty="0"/>
              <a:t>Word</a:t>
            </a:r>
            <a:r>
              <a:rPr lang="zh-CN" altLang="en-US" sz="2400" dirty="0"/>
              <a:t>中的</a:t>
            </a:r>
            <a:r>
              <a:rPr lang="en-US" altLang="zh-CN" sz="2400" dirty="0"/>
              <a:t>“</a:t>
            </a:r>
            <a:r>
              <a:rPr lang="zh-CN" altLang="en-US" sz="2400" dirty="0"/>
              <a:t>全部替换</a:t>
            </a:r>
            <a:r>
              <a:rPr lang="en-US" altLang="zh-CN" sz="2400" dirty="0"/>
              <a:t>”</a:t>
            </a:r>
            <a:r>
              <a:rPr lang="zh-CN" altLang="en-US" sz="2400" dirty="0"/>
              <a:t>功能</a:t>
            </a:r>
            <a:r>
              <a:rPr lang="zh-CN" altLang="en-US" sz="1800" dirty="0">
                <a:latin typeface="宋体" panose="02010600030101010101" pitchFamily="2" charset="-122"/>
              </a:rPr>
              <a:t>。</a:t>
            </a:r>
            <a:endParaRPr lang="zh-CN" altLang="en-US" sz="1800" dirty="0">
              <a:latin typeface="宋体" panose="02010600030101010101" pitchFamily="2" charset="-122"/>
            </a:endParaRPr>
          </a:p>
          <a:p>
            <a:pPr>
              <a:buSzPct val="70000"/>
              <a:buFont typeface="Arial" panose="020B0604020202020204" pitchFamily="34" charset="0"/>
              <a:buNone/>
            </a:pPr>
            <a:endParaRPr lang="zh-CN" altLang="en-US" sz="1500" dirty="0">
              <a:latin typeface="宋体" panose="02010600030101010101" pitchFamily="2" charset="-122"/>
            </a:endParaRPr>
          </a:p>
          <a:p>
            <a:pPr>
              <a:buSzPct val="70000"/>
              <a:buFont typeface="Arial" panose="020B0604020202020204" pitchFamily="34" charset="0"/>
              <a:buNone/>
            </a:pPr>
            <a:r>
              <a:rPr lang="zh-CN" altLang="en-US" sz="1350" dirty="0">
                <a:latin typeface="Consolas" panose="020B0609020204030204" charset="0"/>
              </a:rPr>
              <a:t>&gt;&gt;&gt; s = "中国，中国"</a:t>
            </a:r>
            <a:endParaRPr lang="zh-CN" altLang="en-US" sz="1350" dirty="0">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a:t>
            </a:r>
            <a:r>
              <a:rPr lang="en-US" altLang="zh-CN" sz="1350" dirty="0">
                <a:latin typeface="Consolas" panose="020B0609020204030204" charset="0"/>
              </a:rPr>
              <a:t>print(</a:t>
            </a:r>
            <a:r>
              <a:rPr lang="zh-CN" altLang="en-US" sz="1350" dirty="0">
                <a:latin typeface="Consolas" panose="020B0609020204030204" charset="0"/>
              </a:rPr>
              <a:t>s</a:t>
            </a:r>
            <a:r>
              <a:rPr lang="en-US" altLang="zh-CN" sz="1350" dirty="0">
                <a:latin typeface="Consolas" panose="020B0609020204030204" charset="0"/>
              </a:rPr>
              <a:t>)</a:t>
            </a:r>
            <a:endParaRPr lang="en-US" altLang="zh-CN" sz="1350" dirty="0">
              <a:latin typeface="Consolas" panose="020B0609020204030204" charset="0"/>
            </a:endParaRPr>
          </a:p>
          <a:p>
            <a:pPr>
              <a:buSzPct val="70000"/>
              <a:buFont typeface="Arial" panose="020B0604020202020204" pitchFamily="34" charset="0"/>
              <a:buNone/>
            </a:pPr>
            <a:r>
              <a:rPr lang="zh-CN" altLang="en-US" sz="1350" dirty="0">
                <a:solidFill>
                  <a:srgbClr val="0000FF"/>
                </a:solidFill>
                <a:latin typeface="Consolas" panose="020B0609020204030204" charset="0"/>
                <a:sym typeface="+mn-ea"/>
              </a:rPr>
              <a:t>'</a:t>
            </a:r>
            <a:r>
              <a:rPr lang="zh-CN" altLang="en-US" sz="1350" dirty="0">
                <a:solidFill>
                  <a:srgbClr val="0000FF"/>
                </a:solidFill>
                <a:latin typeface="Consolas" panose="020B0609020204030204" charset="0"/>
              </a:rPr>
              <a:t>中国，中国</a:t>
            </a:r>
            <a:r>
              <a:rPr lang="zh-CN" altLang="en-US" sz="1350" dirty="0">
                <a:solidFill>
                  <a:srgbClr val="0000FF"/>
                </a:solidFill>
                <a:latin typeface="Consolas" panose="020B0609020204030204" charset="0"/>
                <a:sym typeface="+mn-ea"/>
              </a:rPr>
              <a:t>'</a:t>
            </a:r>
            <a:endParaRPr lang="zh-CN" altLang="en-US" sz="1350" dirty="0">
              <a:solidFill>
                <a:srgbClr val="0000FF"/>
              </a:solidFill>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s2 = s.replace("中国", "中华人民共和国")  </a:t>
            </a:r>
            <a:r>
              <a:rPr lang="en-US" altLang="zh-CN" sz="1350" dirty="0">
                <a:latin typeface="Consolas" panose="020B0609020204030204" charset="0"/>
              </a:rPr>
              <a:t>#</a:t>
            </a:r>
            <a:r>
              <a:rPr lang="zh-CN" altLang="en-US" sz="1350" dirty="0">
                <a:latin typeface="Consolas" panose="020B0609020204030204" charset="0"/>
              </a:rPr>
              <a:t>两个参数都作为一个整体</a:t>
            </a:r>
            <a:endParaRPr lang="zh-CN" altLang="en-US" sz="1350" dirty="0">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a:t>
            </a:r>
            <a:r>
              <a:rPr lang="en-US" altLang="zh-CN" sz="1350" dirty="0">
                <a:latin typeface="Consolas" panose="020B0609020204030204" charset="0"/>
              </a:rPr>
              <a:t>print(</a:t>
            </a:r>
            <a:r>
              <a:rPr lang="zh-CN" altLang="en-US" sz="1350" dirty="0">
                <a:latin typeface="Consolas" panose="020B0609020204030204" charset="0"/>
              </a:rPr>
              <a:t>s2</a:t>
            </a:r>
            <a:r>
              <a:rPr lang="en-US" altLang="zh-CN" sz="1350" dirty="0">
                <a:latin typeface="Consolas" panose="020B0609020204030204" charset="0"/>
              </a:rPr>
              <a:t>)</a:t>
            </a:r>
            <a:endParaRPr lang="en-US" altLang="zh-CN" sz="1350" dirty="0">
              <a:latin typeface="Consolas" panose="020B0609020204030204" charset="0"/>
            </a:endParaRPr>
          </a:p>
          <a:p>
            <a:pPr>
              <a:buSzPct val="70000"/>
              <a:buFont typeface="Arial" panose="020B0604020202020204" pitchFamily="34" charset="0"/>
              <a:buNone/>
            </a:pPr>
            <a:r>
              <a:rPr lang="zh-CN" altLang="en-US" sz="1350" dirty="0">
                <a:solidFill>
                  <a:srgbClr val="0000FF"/>
                </a:solidFill>
                <a:latin typeface="Consolas" panose="020B0609020204030204" charset="0"/>
                <a:sym typeface="+mn-ea"/>
              </a:rPr>
              <a:t>'</a:t>
            </a:r>
            <a:r>
              <a:rPr lang="zh-CN" altLang="en-US" sz="1350" dirty="0">
                <a:solidFill>
                  <a:srgbClr val="0000FF"/>
                </a:solidFill>
                <a:latin typeface="Consolas" panose="020B0609020204030204" charset="0"/>
              </a:rPr>
              <a:t>中华人民共和国，中华人民共和国</a:t>
            </a:r>
            <a:r>
              <a:rPr lang="zh-CN" altLang="en-US" sz="1350" dirty="0">
                <a:solidFill>
                  <a:srgbClr val="0000FF"/>
                </a:solidFill>
                <a:latin typeface="Consolas" panose="020B0609020204030204" charset="0"/>
                <a:sym typeface="+mn-ea"/>
              </a:rPr>
              <a:t>'</a:t>
            </a:r>
            <a:endParaRPr lang="zh-CN" altLang="en-US" sz="1350" dirty="0">
              <a:solidFill>
                <a:srgbClr val="0000FF"/>
              </a:solidFill>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Content Placeholder 2"/>
          <p:cNvSpPr>
            <a:spLocks noGrp="1"/>
          </p:cNvSpPr>
          <p:nvPr>
            <p:ph idx="1"/>
          </p:nvPr>
        </p:nvSpPr>
        <p:spPr>
          <a:xfrm>
            <a:off x="371475" y="1052736"/>
            <a:ext cx="8315325" cy="3395345"/>
          </a:xfrm>
        </p:spPr>
        <p:txBody>
          <a:bodyPr/>
          <a:lstStyle/>
          <a:p>
            <a:pPr>
              <a:spcBef>
                <a:spcPts val="0"/>
              </a:spcBef>
              <a:buClr>
                <a:srgbClr val="FF0000"/>
              </a:buClr>
              <a:buFont typeface="Wingdings" panose="05000000000000000000" pitchFamily="2" charset="2"/>
              <a:buChar char="n"/>
            </a:pPr>
            <a:r>
              <a:rPr lang="zh-CN" altLang="en-US" sz="2400" b="1" noProof="1"/>
              <a:t>应用：</a:t>
            </a:r>
            <a:r>
              <a:rPr lang="en-US" sz="2400" noProof="1"/>
              <a:t>测试用户输入中是否有敏感词，如果有的话就把敏感词替换为3个星号***。</a:t>
            </a:r>
            <a:endParaRPr lang="en-US" sz="2400" noProof="1"/>
          </a:p>
          <a:p>
            <a:pPr marL="0" indent="0">
              <a:buNone/>
            </a:pPr>
            <a:endParaRPr lang="en-US" sz="2400" noProof="1"/>
          </a:p>
          <a:p>
            <a:pPr marL="0" indent="0">
              <a:buNone/>
            </a:pPr>
            <a:r>
              <a:rPr lang="en-US" sz="1350" noProof="1">
                <a:latin typeface="Consolas" panose="020B0609020204030204" charset="0"/>
              </a:rPr>
              <a:t>&gt;&gt;&gt; words = ('测试', '非法', '暴力', '话')</a:t>
            </a:r>
            <a:endParaRPr lang="en-US" sz="1350" noProof="1">
              <a:latin typeface="Consolas" panose="020B0609020204030204" charset="0"/>
            </a:endParaRPr>
          </a:p>
          <a:p>
            <a:pPr marL="0" indent="0">
              <a:buNone/>
            </a:pPr>
            <a:r>
              <a:rPr lang="en-US" sz="1350" noProof="1">
                <a:latin typeface="Consolas" panose="020B0609020204030204" charset="0"/>
              </a:rPr>
              <a:t>&gt;&gt;&gt; text = '这句话里含有非法内容'</a:t>
            </a:r>
            <a:endParaRPr lang="en-US" sz="1350" noProof="1">
              <a:latin typeface="Consolas" panose="020B0609020204030204" charset="0"/>
            </a:endParaRPr>
          </a:p>
          <a:p>
            <a:pPr marL="0" indent="0">
              <a:buNone/>
            </a:pPr>
            <a:r>
              <a:rPr lang="en-US" sz="1350" noProof="1">
                <a:latin typeface="Consolas" panose="020B0609020204030204" charset="0"/>
              </a:rPr>
              <a:t>&gt;&gt;&gt; for word in words:</a:t>
            </a:r>
            <a:endParaRPr lang="en-US" sz="1350" noProof="1">
              <a:latin typeface="Consolas" panose="020B0609020204030204" charset="0"/>
            </a:endParaRPr>
          </a:p>
          <a:p>
            <a:pPr marL="0" indent="0">
              <a:buNone/>
            </a:pPr>
            <a:r>
              <a:rPr lang="en-US" sz="1350" noProof="1">
                <a:latin typeface="Consolas" panose="020B0609020204030204" charset="0"/>
              </a:rPr>
              <a:t>    if word in text:</a:t>
            </a:r>
            <a:endParaRPr lang="en-US" sz="1350" noProof="1">
              <a:latin typeface="Consolas" panose="020B0609020204030204" charset="0"/>
            </a:endParaRPr>
          </a:p>
          <a:p>
            <a:pPr marL="0" indent="0">
              <a:buNone/>
            </a:pPr>
            <a:r>
              <a:rPr lang="en-US" sz="1350" noProof="1">
                <a:latin typeface="Consolas" panose="020B0609020204030204" charset="0"/>
                <a:sym typeface="+mn-ea"/>
              </a:rPr>
              <a:t>        </a:t>
            </a:r>
            <a:r>
              <a:rPr lang="en-US" sz="1350" noProof="1">
                <a:latin typeface="Consolas" panose="020B0609020204030204" charset="0"/>
              </a:rPr>
              <a:t>text = text.replace(word, '***')		</a:t>
            </a:r>
            <a:endParaRPr lang="en-US" sz="1350" noProof="1">
              <a:latin typeface="Consolas" panose="020B0609020204030204" charset="0"/>
            </a:endParaRPr>
          </a:p>
          <a:p>
            <a:pPr marL="0" indent="0">
              <a:buNone/>
            </a:pPr>
            <a:r>
              <a:rPr lang="en-US" sz="1350" noProof="1">
                <a:latin typeface="Consolas" panose="020B0609020204030204" charset="0"/>
              </a:rPr>
              <a:t>&gt;&gt;&gt; text</a:t>
            </a:r>
            <a:endParaRPr lang="en-US" sz="1350" noProof="1">
              <a:latin typeface="Consolas" panose="020B0609020204030204" charset="0"/>
            </a:endParaRPr>
          </a:p>
          <a:p>
            <a:pPr marL="0" indent="0">
              <a:buNone/>
            </a:pPr>
            <a:r>
              <a:rPr lang="en-US" sz="1350" noProof="1">
                <a:solidFill>
                  <a:srgbClr val="0000FF"/>
                </a:solidFill>
                <a:latin typeface="Consolas" panose="020B0609020204030204" charset="0"/>
              </a:rPr>
              <a:t>'这句***里含有***内容'</a:t>
            </a:r>
            <a:endParaRPr lang="en-US" sz="1350" noProof="1">
              <a:solidFill>
                <a:srgbClr val="0000FF"/>
              </a:solidFill>
              <a:latin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39938"/>
          <p:cNvSpPr>
            <a:spLocks noGrp="1"/>
          </p:cNvSpPr>
          <p:nvPr>
            <p:ph idx="1"/>
          </p:nvPr>
        </p:nvSpPr>
        <p:spPr>
          <a:xfrm>
            <a:off x="683835" y="1340768"/>
            <a:ext cx="8208645" cy="3395345"/>
          </a:xfrm>
        </p:spPr>
        <p:txBody>
          <a:bodyPr anchor="t"/>
          <a:lstStyle/>
          <a:p>
            <a:pPr>
              <a:spcBef>
                <a:spcPts val="600"/>
              </a:spcBef>
              <a:buClr>
                <a:srgbClr val="FF0000"/>
              </a:buClr>
              <a:buSzPct val="70000"/>
              <a:buFont typeface="Wingdings" panose="05000000000000000000" charset="0"/>
              <a:buChar char=""/>
            </a:pPr>
            <a:r>
              <a:rPr sz="2000" noProof="1">
                <a:latin typeface="宋体" panose="02010600030101010101" pitchFamily="2" charset="-122"/>
                <a:ea typeface="+mn-ea"/>
              </a:rPr>
              <a:t>字符串对象的</a:t>
            </a:r>
            <a:r>
              <a:rPr sz="2000" noProof="1">
                <a:solidFill>
                  <a:srgbClr val="FF0000"/>
                </a:solidFill>
                <a:latin typeface="宋体" panose="02010600030101010101" pitchFamily="2" charset="-122"/>
                <a:ea typeface="+mn-ea"/>
              </a:rPr>
              <a:t>maketrans()</a:t>
            </a:r>
            <a:r>
              <a:rPr sz="2000" noProof="1">
                <a:latin typeface="宋体" panose="02010600030101010101" pitchFamily="2" charset="-122"/>
                <a:ea typeface="+mn-ea"/>
              </a:rPr>
              <a:t>方法用来生成字符映射表</a:t>
            </a:r>
            <a:r>
              <a:rPr lang="zh-CN" altLang="en-US" sz="2000" noProof="1">
                <a:latin typeface="宋体" panose="02010600030101010101" pitchFamily="2" charset="-122"/>
                <a:ea typeface="+mn-ea"/>
              </a:rPr>
              <a:t>字典</a:t>
            </a:r>
            <a:r>
              <a:rPr sz="2000" noProof="1">
                <a:latin typeface="宋体" panose="02010600030101010101" pitchFamily="2" charset="-122"/>
                <a:ea typeface="+mn-ea"/>
              </a:rPr>
              <a:t>，而</a:t>
            </a:r>
            <a:r>
              <a:rPr sz="2000" noProof="1">
                <a:solidFill>
                  <a:srgbClr val="FF0000"/>
                </a:solidFill>
                <a:latin typeface="宋体" panose="02010600030101010101" pitchFamily="2" charset="-122"/>
                <a:ea typeface="+mn-ea"/>
              </a:rPr>
              <a:t>translate()</a:t>
            </a:r>
            <a:r>
              <a:rPr sz="2000" noProof="1">
                <a:latin typeface="宋体" panose="02010600030101010101" pitchFamily="2" charset="-122"/>
                <a:ea typeface="+mn-ea"/>
              </a:rPr>
              <a:t>方法用来根据映射表中定义的对应关系转换字符串并替换其中的字符，使用这两个方法的组合</a:t>
            </a:r>
            <a:r>
              <a:rPr sz="2000" noProof="1">
                <a:solidFill>
                  <a:srgbClr val="FF0000"/>
                </a:solidFill>
                <a:latin typeface="宋体" panose="02010600030101010101" pitchFamily="2" charset="-122"/>
                <a:ea typeface="+mn-ea"/>
              </a:rPr>
              <a:t>可以同时处理多个字符</a:t>
            </a:r>
            <a:r>
              <a:rPr sz="2000" noProof="1">
                <a:latin typeface="宋体" panose="02010600030101010101" pitchFamily="2" charset="-122"/>
                <a:ea typeface="+mn-ea"/>
              </a:rPr>
              <a:t>。</a:t>
            </a:r>
            <a:endParaRPr sz="2000" noProof="1">
              <a:latin typeface="宋体" panose="02010600030101010101" pitchFamily="2" charset="-122"/>
              <a:ea typeface="+mn-ea"/>
            </a:endParaRPr>
          </a:p>
          <a:p>
            <a:pPr marL="0" indent="0">
              <a:buSzPct val="70000"/>
              <a:buNone/>
            </a:pPr>
            <a:r>
              <a:rPr sz="1600" noProof="1">
                <a:latin typeface="Consolas" panose="020B0609020204030204" charset="0"/>
                <a:ea typeface="+mn-ea"/>
              </a:rPr>
              <a:t>#创建映射表，将字符"abcdef123"一一对应地转换为"uvwxyz@#$"</a:t>
            </a:r>
            <a:endParaRPr sz="1600" noProof="1">
              <a:latin typeface="Consolas" panose="020B0609020204030204" charset="0"/>
              <a:ea typeface="+mn-ea"/>
            </a:endParaRPr>
          </a:p>
          <a:p>
            <a:pPr>
              <a:buSzPct val="70000"/>
              <a:buNone/>
            </a:pPr>
            <a:r>
              <a:rPr sz="1600" noProof="1">
                <a:latin typeface="Consolas" panose="020B0609020204030204" charset="0"/>
                <a:ea typeface="+mn-ea"/>
              </a:rPr>
              <a:t>&gt;&gt;&gt; table = ''.maketrans('abcdef123', 'uvwxyz@#$’)</a:t>
            </a:r>
            <a:endParaRPr lang="en-US" sz="1600" noProof="1">
              <a:latin typeface="Consolas" panose="020B0609020204030204" charset="0"/>
              <a:ea typeface="+mn-ea"/>
            </a:endParaRPr>
          </a:p>
          <a:p>
            <a:pPr>
              <a:buSzPct val="70000"/>
              <a:buNone/>
            </a:pPr>
            <a:r>
              <a:rPr lang="en-US" sz="1600" noProof="1">
                <a:latin typeface="Consolas" panose="020B0609020204030204" charset="0"/>
                <a:ea typeface="+mn-ea"/>
              </a:rPr>
              <a:t>&gt;&gt;&gt; talbe</a:t>
            </a:r>
            <a:endParaRPr lang="en-US" sz="1600" noProof="1">
              <a:latin typeface="Consolas" panose="020B0609020204030204" charset="0"/>
              <a:ea typeface="+mn-ea"/>
            </a:endParaRPr>
          </a:p>
          <a:p>
            <a:pPr>
              <a:buSzPct val="70000"/>
              <a:buNone/>
            </a:pPr>
            <a:r>
              <a:rPr lang="en-US" altLang="zh-CN" sz="1600" noProof="1">
                <a:solidFill>
                  <a:srgbClr val="0000FF"/>
                </a:solidFill>
                <a:latin typeface="Consolas" panose="020B0609020204030204" charset="0"/>
                <a:ea typeface="+mn-ea"/>
              </a:rPr>
              <a:t>{97: 117, 98: 118, 99: 119, 100: 120, 101: 121, 102: 122, 49: 64, 50: 35, 51: 36}</a:t>
            </a:r>
            <a:endParaRPr sz="1600" noProof="1">
              <a:solidFill>
                <a:srgbClr val="0000FF"/>
              </a:solidFill>
              <a:latin typeface="Consolas" panose="020B0609020204030204" charset="0"/>
              <a:ea typeface="+mn-ea"/>
            </a:endParaRPr>
          </a:p>
          <a:p>
            <a:pPr>
              <a:buSzPct val="70000"/>
              <a:buNone/>
            </a:pPr>
            <a:r>
              <a:rPr sz="1600" noProof="1">
                <a:latin typeface="Consolas" panose="020B0609020204030204" charset="0"/>
                <a:ea typeface="+mn-ea"/>
              </a:rPr>
              <a:t>&gt;&gt;&gt; s = "Python is </a:t>
            </a:r>
            <a:r>
              <a:rPr sz="1600" noProof="1">
                <a:solidFill>
                  <a:srgbClr val="FF0000"/>
                </a:solidFill>
                <a:latin typeface="Consolas" panose="020B0609020204030204" charset="0"/>
                <a:ea typeface="+mn-ea"/>
              </a:rPr>
              <a:t>a</a:t>
            </a:r>
            <a:r>
              <a:rPr sz="1600" noProof="1">
                <a:latin typeface="Consolas" panose="020B0609020204030204" charset="0"/>
                <a:ea typeface="+mn-ea"/>
              </a:rPr>
              <a:t> gr</a:t>
            </a:r>
            <a:r>
              <a:rPr sz="1600" noProof="1">
                <a:solidFill>
                  <a:srgbClr val="FF0000"/>
                </a:solidFill>
                <a:latin typeface="Consolas" panose="020B0609020204030204" charset="0"/>
                <a:ea typeface="+mn-ea"/>
              </a:rPr>
              <a:t>ea</a:t>
            </a:r>
            <a:r>
              <a:rPr sz="1600" noProof="1">
                <a:latin typeface="Consolas" panose="020B0609020204030204" charset="0"/>
                <a:ea typeface="+mn-ea"/>
              </a:rPr>
              <a:t>t</a:t>
            </a:r>
            <a:r>
              <a:rPr sz="1600" noProof="1">
                <a:solidFill>
                  <a:srgbClr val="FF0000"/>
                </a:solidFill>
                <a:latin typeface="Consolas" panose="020B0609020204030204" charset="0"/>
                <a:ea typeface="+mn-ea"/>
              </a:rPr>
              <a:t>e</a:t>
            </a:r>
            <a:r>
              <a:rPr sz="1600" noProof="1">
                <a:latin typeface="Consolas" panose="020B0609020204030204" charset="0"/>
                <a:ea typeface="+mn-ea"/>
              </a:rPr>
              <a:t> progr</a:t>
            </a:r>
            <a:r>
              <a:rPr sz="1600" noProof="1">
                <a:solidFill>
                  <a:srgbClr val="FF0000"/>
                </a:solidFill>
                <a:latin typeface="Consolas" panose="020B0609020204030204" charset="0"/>
                <a:ea typeface="+mn-ea"/>
              </a:rPr>
              <a:t>a</a:t>
            </a:r>
            <a:r>
              <a:rPr sz="1600" noProof="1">
                <a:latin typeface="Consolas" panose="020B0609020204030204" charset="0"/>
                <a:ea typeface="+mn-ea"/>
              </a:rPr>
              <a:t>mming l</a:t>
            </a:r>
            <a:r>
              <a:rPr sz="1600" noProof="1">
                <a:solidFill>
                  <a:srgbClr val="FF0000"/>
                </a:solidFill>
                <a:latin typeface="Consolas" panose="020B0609020204030204" charset="0"/>
                <a:ea typeface="+mn-ea"/>
              </a:rPr>
              <a:t>a</a:t>
            </a:r>
            <a:r>
              <a:rPr sz="1600" noProof="1">
                <a:latin typeface="Consolas" panose="020B0609020204030204" charset="0"/>
                <a:ea typeface="+mn-ea"/>
              </a:rPr>
              <a:t>ngu</a:t>
            </a:r>
            <a:r>
              <a:rPr sz="1600" noProof="1">
                <a:solidFill>
                  <a:srgbClr val="FF0000"/>
                </a:solidFill>
                <a:latin typeface="Consolas" panose="020B0609020204030204" charset="0"/>
                <a:ea typeface="+mn-ea"/>
              </a:rPr>
              <a:t>a</a:t>
            </a:r>
            <a:r>
              <a:rPr sz="1600" noProof="1">
                <a:latin typeface="Consolas" panose="020B0609020204030204" charset="0"/>
                <a:ea typeface="+mn-ea"/>
              </a:rPr>
              <a:t>g</a:t>
            </a:r>
            <a:r>
              <a:rPr sz="1600" noProof="1">
                <a:solidFill>
                  <a:srgbClr val="FF0000"/>
                </a:solidFill>
                <a:latin typeface="Consolas" panose="020B0609020204030204" charset="0"/>
                <a:ea typeface="+mn-ea"/>
              </a:rPr>
              <a:t>e</a:t>
            </a:r>
            <a:r>
              <a:rPr sz="1600" noProof="1">
                <a:latin typeface="Consolas" panose="020B0609020204030204" charset="0"/>
                <a:ea typeface="+mn-ea"/>
              </a:rPr>
              <a:t>. I lik</a:t>
            </a:r>
            <a:r>
              <a:rPr sz="1600" noProof="1">
                <a:solidFill>
                  <a:srgbClr val="FF0000"/>
                </a:solidFill>
                <a:latin typeface="Consolas" panose="020B0609020204030204" charset="0"/>
                <a:ea typeface="+mn-ea"/>
              </a:rPr>
              <a:t>e</a:t>
            </a:r>
            <a:r>
              <a:rPr sz="1600" noProof="1">
                <a:latin typeface="Consolas" panose="020B0609020204030204" charset="0"/>
                <a:ea typeface="+mn-ea"/>
              </a:rPr>
              <a:t> it!"</a:t>
            </a:r>
            <a:endParaRPr sz="1600" noProof="1">
              <a:latin typeface="Consolas" panose="020B0609020204030204" charset="0"/>
              <a:ea typeface="+mn-ea"/>
            </a:endParaRPr>
          </a:p>
          <a:p>
            <a:pPr>
              <a:buSzPct val="70000"/>
              <a:buNone/>
            </a:pPr>
            <a:r>
              <a:rPr sz="1600" noProof="1">
                <a:latin typeface="Consolas" panose="020B0609020204030204" charset="0"/>
                <a:ea typeface="+mn-ea"/>
              </a:rPr>
              <a:t>#按映射表进行替换</a:t>
            </a:r>
            <a:endParaRPr sz="1600" noProof="1">
              <a:latin typeface="Consolas" panose="020B0609020204030204" charset="0"/>
              <a:ea typeface="+mn-ea"/>
            </a:endParaRPr>
          </a:p>
          <a:p>
            <a:pPr>
              <a:buSzPct val="70000"/>
              <a:buNone/>
            </a:pPr>
            <a:r>
              <a:rPr sz="1600" noProof="1">
                <a:latin typeface="Consolas" panose="020B0609020204030204" charset="0"/>
                <a:ea typeface="+mn-ea"/>
              </a:rPr>
              <a:t>&gt;&gt;&gt; s.translate(table)</a:t>
            </a:r>
            <a:endParaRPr sz="1600" noProof="1">
              <a:latin typeface="Consolas" panose="020B0609020204030204" charset="0"/>
              <a:ea typeface="+mn-ea"/>
            </a:endParaRPr>
          </a:p>
          <a:p>
            <a:pPr>
              <a:buSzPct val="70000"/>
              <a:buNone/>
            </a:pPr>
            <a:r>
              <a:rPr sz="1600" noProof="1">
                <a:solidFill>
                  <a:srgbClr val="0000FF"/>
                </a:solidFill>
                <a:latin typeface="Consolas" panose="020B0609020204030204" charset="0"/>
                <a:ea typeface="+mn-ea"/>
              </a:rPr>
              <a:t>'Python is </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 gr</a:t>
            </a:r>
            <a:r>
              <a:rPr sz="1600" noProof="1">
                <a:solidFill>
                  <a:srgbClr val="FF0000"/>
                </a:solidFill>
                <a:latin typeface="Consolas" panose="020B0609020204030204" charset="0"/>
                <a:ea typeface="+mn-ea"/>
              </a:rPr>
              <a:t>yu</a:t>
            </a:r>
            <a:r>
              <a:rPr sz="1600" noProof="1">
                <a:solidFill>
                  <a:srgbClr val="0000FF"/>
                </a:solidFill>
                <a:latin typeface="Consolas" panose="020B0609020204030204" charset="0"/>
                <a:ea typeface="+mn-ea"/>
              </a:rPr>
              <a:t>t</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progr</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mming l</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ng</a:t>
            </a:r>
            <a:r>
              <a:rPr sz="1600" noProof="1">
                <a:solidFill>
                  <a:srgbClr val="92D050"/>
                </a:solidFill>
                <a:latin typeface="Consolas" panose="020B0609020204030204" charset="0"/>
                <a:ea typeface="+mn-ea"/>
              </a:rPr>
              <a:t>u</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g</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I lik</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it!'</a:t>
            </a:r>
            <a:endParaRPr sz="1600" noProof="1">
              <a:solidFill>
                <a:srgbClr val="0000FF"/>
              </a:solidFill>
              <a:latin typeface="Consolas" panose="020B0609020204030204" charset="0"/>
              <a:ea typeface="+mn-ea"/>
            </a:endParaRPr>
          </a:p>
        </p:txBody>
      </p:sp>
      <p:sp>
        <p:nvSpPr>
          <p:cNvPr id="6" name="线形标注 1 5"/>
          <p:cNvSpPr/>
          <p:nvPr/>
        </p:nvSpPr>
        <p:spPr>
          <a:xfrm>
            <a:off x="3893891" y="1883618"/>
            <a:ext cx="1604052" cy="457280"/>
          </a:xfrm>
          <a:prstGeom prst="borderCallout1">
            <a:avLst>
              <a:gd name="adj1" fmla="val 98335"/>
              <a:gd name="adj2" fmla="val 50757"/>
              <a:gd name="adj3" fmla="val 164828"/>
              <a:gd name="adj4" fmla="val 16186"/>
            </a:avLst>
          </a:prstGeom>
          <a:solidFill>
            <a:srgbClr val="FFFF00"/>
          </a:solidFill>
          <a:ln>
            <a:solidFill>
              <a:srgbClr val="0000FF"/>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noProof="1">
                <a:solidFill>
                  <a:srgbClr val="FF0000"/>
                </a:solidFill>
              </a:rPr>
              <a:t>这两个参数不是作为整体进行处理的</a:t>
            </a:r>
            <a:endParaRPr lang="zh-CN" altLang="en-US" sz="1200" noProof="1">
              <a:solidFill>
                <a:srgbClr val="FF0000"/>
              </a:solidFill>
            </a:endParaRPr>
          </a:p>
        </p:txBody>
      </p:sp>
      <p:cxnSp>
        <p:nvCxnSpPr>
          <p:cNvPr id="7" name="直接箭头连接符 6"/>
          <p:cNvCxnSpPr>
            <a:stCxn id="6" idx="1"/>
          </p:cNvCxnSpPr>
          <p:nvPr/>
        </p:nvCxnSpPr>
        <p:spPr>
          <a:xfrm>
            <a:off x="4695878" y="2340264"/>
            <a:ext cx="521585" cy="281037"/>
          </a:xfrm>
          <a:prstGeom prst="straightConnector1">
            <a:avLst/>
          </a:prstGeom>
          <a:ln w="412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114"/>
          <p:cNvGrpSpPr/>
          <p:nvPr/>
        </p:nvGrpSpPr>
        <p:grpSpPr>
          <a:xfrm>
            <a:off x="-540568" y="116632"/>
            <a:ext cx="6225040" cy="662730"/>
            <a:chOff x="-198275" y="3380765"/>
            <a:chExt cx="6225040" cy="662730"/>
          </a:xfrm>
        </p:grpSpPr>
        <p:grpSp>
          <p:nvGrpSpPr>
            <p:cNvPr id="10" name="组合 105"/>
            <p:cNvGrpSpPr/>
            <p:nvPr/>
          </p:nvGrpSpPr>
          <p:grpSpPr>
            <a:xfrm>
              <a:off x="-198275" y="3380765"/>
              <a:ext cx="6225040" cy="662730"/>
              <a:chOff x="-198275"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3" name="文本框 2"/>
          <p:cNvSpPr txBox="1"/>
          <p:nvPr/>
        </p:nvSpPr>
        <p:spPr>
          <a:xfrm>
            <a:off x="591594" y="5021873"/>
            <a:ext cx="8208646" cy="1569660"/>
          </a:xfrm>
          <a:prstGeom prst="rect">
            <a:avLst/>
          </a:prstGeom>
          <a:solidFill>
            <a:schemeClr val="accent3">
              <a:lumMod val="40000"/>
              <a:lumOff val="60000"/>
            </a:schemeClr>
          </a:solidFill>
        </p:spPr>
        <p:txBody>
          <a:bodyPr wrap="square" rtlCol="0">
            <a:spAutoFit/>
          </a:bodyPr>
          <a:lstStyle/>
          <a:p>
            <a:pPr algn="l" latinLnBrk="1"/>
            <a:r>
              <a:rPr lang="zh-CN" altLang="en-US" sz="1600" b="0" i="0" dirty="0">
                <a:solidFill>
                  <a:srgbClr val="333333"/>
                </a:solidFill>
                <a:effectLst/>
                <a:latin typeface="Helvetica Neue"/>
              </a:rPr>
              <a:t>语法： </a:t>
            </a:r>
            <a:r>
              <a:rPr lang="en-US" altLang="zh-CN" sz="1600" b="0" i="0" dirty="0" err="1">
                <a:solidFill>
                  <a:srgbClr val="333333"/>
                </a:solidFill>
                <a:effectLst/>
                <a:latin typeface="Helvetica Neue"/>
              </a:rPr>
              <a:t>str.maketrans</a:t>
            </a:r>
            <a:r>
              <a:rPr lang="en-US" altLang="zh-CN" sz="1600" b="0" i="0" dirty="0">
                <a:solidFill>
                  <a:srgbClr val="333333"/>
                </a:solidFill>
                <a:effectLst/>
                <a:latin typeface="Helvetica Neue"/>
              </a:rPr>
              <a:t>(</a:t>
            </a:r>
            <a:r>
              <a:rPr lang="en-US" altLang="zh-CN" sz="1600" b="0" i="0" dirty="0" err="1">
                <a:solidFill>
                  <a:srgbClr val="333333"/>
                </a:solidFill>
                <a:effectLst/>
                <a:latin typeface="Helvetica Neue"/>
              </a:rPr>
              <a:t>intab</a:t>
            </a:r>
            <a:r>
              <a:rPr lang="en-US" altLang="zh-CN" sz="1600" b="0" i="0" dirty="0">
                <a:solidFill>
                  <a:srgbClr val="333333"/>
                </a:solidFill>
                <a:effectLst/>
                <a:latin typeface="Helvetica Neue"/>
              </a:rPr>
              <a:t>, </a:t>
            </a:r>
            <a:r>
              <a:rPr lang="en-US" altLang="zh-CN" sz="1600" b="0" i="0" dirty="0" err="1">
                <a:solidFill>
                  <a:srgbClr val="333333"/>
                </a:solidFill>
                <a:effectLst/>
                <a:latin typeface="Helvetica Neue"/>
              </a:rPr>
              <a:t>outtab</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返回结果是运行的 字符映射表 </a:t>
            </a:r>
            <a:r>
              <a:rPr lang="en-US" altLang="zh-CN" sz="1600" dirty="0" err="1">
                <a:solidFill>
                  <a:srgbClr val="333333"/>
                </a:solidFill>
                <a:latin typeface="Helvetica Neue"/>
              </a:rPr>
              <a:t>ord</a:t>
            </a:r>
            <a:r>
              <a:rPr lang="en-US" altLang="zh-CN" sz="1600" dirty="0">
                <a:solidFill>
                  <a:srgbClr val="333333"/>
                </a:solidFill>
                <a:latin typeface="Helvetica Neue"/>
              </a:rPr>
              <a:t>():</a:t>
            </a:r>
            <a:r>
              <a:rPr lang="en-US" altLang="zh-CN" sz="1600" dirty="0" err="1">
                <a:solidFill>
                  <a:srgbClr val="333333"/>
                </a:solidFill>
                <a:latin typeface="Helvetica Neue"/>
              </a:rPr>
              <a:t>ord</a:t>
            </a:r>
            <a:r>
              <a:rPr lang="en-US" altLang="zh-CN" sz="1600" dirty="0">
                <a:solidFill>
                  <a:srgbClr val="333333"/>
                </a:solidFill>
                <a:latin typeface="Helvetica Neue"/>
              </a:rPr>
              <a:t>()</a:t>
            </a:r>
            <a:r>
              <a:rPr lang="zh-CN" altLang="en-US" sz="1600" b="0" i="0" dirty="0">
                <a:solidFill>
                  <a:srgbClr val="333333"/>
                </a:solidFill>
                <a:effectLst/>
                <a:latin typeface="Helvetica Neue"/>
              </a:rPr>
              <a:t>字典 </a:t>
            </a:r>
            <a:endParaRPr lang="en-US" altLang="zh-CN" sz="1600" b="0" i="0" dirty="0">
              <a:solidFill>
                <a:srgbClr val="333333"/>
              </a:solidFill>
              <a:effectLst/>
              <a:latin typeface="Helvetica Neue"/>
            </a:endParaRPr>
          </a:p>
          <a:p>
            <a:pPr algn="l" latinLnBrk="1">
              <a:buFont typeface="Arial" panose="020B0604020202020204" pitchFamily="34" charset="0"/>
              <a:buChar char="•"/>
            </a:pPr>
            <a:r>
              <a:rPr lang="en-US" altLang="zh-CN" sz="1600" b="0" i="0" dirty="0" err="1">
                <a:solidFill>
                  <a:srgbClr val="333333"/>
                </a:solidFill>
                <a:effectLst/>
                <a:latin typeface="Helvetica Neue"/>
              </a:rPr>
              <a:t>intab</a:t>
            </a:r>
            <a:r>
              <a:rPr lang="en-US" altLang="zh-CN" sz="1600" b="0" i="0" dirty="0">
                <a:solidFill>
                  <a:srgbClr val="333333"/>
                </a:solidFill>
                <a:effectLst/>
                <a:latin typeface="Helvetica Neue"/>
              </a:rPr>
              <a:t> -- </a:t>
            </a:r>
            <a:r>
              <a:rPr lang="zh-CN" altLang="en-US" sz="1600" b="0" i="0" dirty="0">
                <a:solidFill>
                  <a:srgbClr val="333333"/>
                </a:solidFill>
                <a:effectLst/>
                <a:latin typeface="Helvetica Neue"/>
              </a:rPr>
              <a:t>字符串中要替代的字符组成的字符串；</a:t>
            </a:r>
            <a:r>
              <a:rPr lang="en-US" altLang="zh-CN" sz="1600" b="0" i="0" dirty="0" err="1">
                <a:solidFill>
                  <a:srgbClr val="333333"/>
                </a:solidFill>
                <a:effectLst/>
                <a:latin typeface="Helvetica Neue"/>
              </a:rPr>
              <a:t>outtab</a:t>
            </a:r>
            <a:r>
              <a:rPr lang="en-US" altLang="zh-CN" sz="1600" b="0" i="0" dirty="0">
                <a:solidFill>
                  <a:srgbClr val="333333"/>
                </a:solidFill>
                <a:effectLst/>
                <a:latin typeface="Helvetica Neue"/>
              </a:rPr>
              <a:t> -- </a:t>
            </a:r>
            <a:r>
              <a:rPr lang="zh-CN" altLang="en-US" sz="1600" b="0" i="0" dirty="0">
                <a:solidFill>
                  <a:srgbClr val="333333"/>
                </a:solidFill>
                <a:effectLst/>
                <a:latin typeface="Helvetica Neue"/>
              </a:rPr>
              <a:t>相应的映射字符的字符串。</a:t>
            </a:r>
            <a:endParaRPr lang="en-US" altLang="zh-CN" sz="1600" b="0" i="0" dirty="0">
              <a:solidFill>
                <a:srgbClr val="333333"/>
              </a:solidFill>
              <a:effectLst/>
              <a:latin typeface="Helvetica Neue"/>
            </a:endParaRPr>
          </a:p>
          <a:p>
            <a:pPr algn="l" latinLnBrk="1"/>
            <a:r>
              <a:rPr lang="en-US" altLang="zh-CN" sz="1600" b="0" i="0" dirty="0" err="1">
                <a:solidFill>
                  <a:srgbClr val="333333"/>
                </a:solidFill>
                <a:effectLst/>
                <a:latin typeface="Helvetica Neue"/>
              </a:rPr>
              <a:t>maketrans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方法用于创建字符映射的转换表，</a:t>
            </a:r>
            <a:endParaRPr lang="en-US" altLang="zh-CN" sz="1600" b="0" i="0" dirty="0">
              <a:solidFill>
                <a:srgbClr val="333333"/>
              </a:solidFill>
              <a:effectLst/>
              <a:latin typeface="Helvetica Neue"/>
            </a:endParaRPr>
          </a:p>
          <a:p>
            <a:pPr algn="l" latinLnBrk="1"/>
            <a:r>
              <a:rPr lang="zh-CN" altLang="en-US" sz="1600" b="0" i="0" dirty="0">
                <a:solidFill>
                  <a:srgbClr val="333333"/>
                </a:solidFill>
                <a:effectLst/>
                <a:latin typeface="Helvetica Neue"/>
              </a:rPr>
              <a:t>第一个参数是字符串，表示需要转换的字符，</a:t>
            </a:r>
            <a:endParaRPr lang="en-US" altLang="zh-CN" sz="1600" b="0" i="0" dirty="0">
              <a:solidFill>
                <a:srgbClr val="333333"/>
              </a:solidFill>
              <a:effectLst/>
              <a:latin typeface="Helvetica Neue"/>
            </a:endParaRPr>
          </a:p>
          <a:p>
            <a:pPr algn="l" latinLnBrk="1"/>
            <a:r>
              <a:rPr lang="zh-CN" altLang="en-US" sz="1600" b="0" i="0" dirty="0">
                <a:solidFill>
                  <a:srgbClr val="333333"/>
                </a:solidFill>
                <a:effectLst/>
                <a:latin typeface="Helvetica Neue"/>
              </a:rPr>
              <a:t>第二个参数也是字符串表示转换的目标。</a:t>
            </a:r>
            <a:endParaRPr lang="zh-CN" altLang="en-US" sz="1600" b="0" i="0" dirty="0">
              <a:solidFill>
                <a:srgbClr val="333333"/>
              </a:solidFill>
              <a:effectLst/>
              <a:latin typeface="Helvetica Neue"/>
            </a:endParaRPr>
          </a:p>
          <a:p>
            <a:pPr algn="l" latinLnBrk="1"/>
            <a:r>
              <a:rPr lang="zh-CN" altLang="en-US" sz="1600" b="0" i="0" dirty="0">
                <a:solidFill>
                  <a:srgbClr val="333333"/>
                </a:solidFill>
                <a:effectLst/>
                <a:latin typeface="Helvetica Neue"/>
              </a:rPr>
              <a:t>两个字符串的长度必须相同，为一一对应的关系。</a:t>
            </a:r>
            <a:endParaRPr lang="zh-CN" altLang="en-US" sz="1600" dirty="0"/>
          </a:p>
        </p:txBody>
      </p:sp>
      <p:pic>
        <p:nvPicPr>
          <p:cNvPr id="17" name="图片 16"/>
          <p:cNvPicPr>
            <a:picLocks noChangeAspect="1"/>
          </p:cNvPicPr>
          <p:nvPr/>
        </p:nvPicPr>
        <p:blipFill>
          <a:blip r:embed="rId2"/>
          <a:stretch>
            <a:fillRect/>
          </a:stretch>
        </p:blipFill>
        <p:spPr>
          <a:xfrm>
            <a:off x="4931906" y="4023694"/>
            <a:ext cx="3528259" cy="520375"/>
          </a:xfrm>
          <a:prstGeom prst="rect">
            <a:avLst/>
          </a:prstGeom>
        </p:spPr>
      </p:pic>
      <p:sp>
        <p:nvSpPr>
          <p:cNvPr id="2" name="文本框 1"/>
          <p:cNvSpPr txBox="1"/>
          <p:nvPr/>
        </p:nvSpPr>
        <p:spPr>
          <a:xfrm>
            <a:off x="6034739" y="2924944"/>
            <a:ext cx="2765501" cy="30777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1400" dirty="0"/>
              <a:t>大家别忘了</a:t>
            </a:r>
            <a:r>
              <a:rPr lang="en-US" altLang="zh-CN" sz="1400" dirty="0"/>
              <a:t>zip</a:t>
            </a:r>
            <a:r>
              <a:rPr lang="zh-CN" altLang="en-US" sz="1400" dirty="0"/>
              <a:t>（）</a:t>
            </a:r>
            <a:r>
              <a:rPr lang="en-US" altLang="zh-CN" sz="1400" dirty="0"/>
              <a:t> </a:t>
            </a:r>
            <a:r>
              <a:rPr lang="zh-CN" altLang="en-US" sz="1400" dirty="0"/>
              <a:t>建立对应关系</a:t>
            </a:r>
            <a:endParaRPr lang="zh-CN" altLang="en-US" sz="14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ppt_x"/>
                                          </p:val>
                                        </p:tav>
                                        <p:tav tm="100000">
                                          <p:val>
                                            <p:strVal val="#ppt_x"/>
                                          </p:val>
                                        </p:tav>
                                      </p:tavLst>
                                    </p:anim>
                                    <p:anim calcmode="lin" valueType="num">
                                      <p:cBhvr additive="base">
                                        <p:cTn id="6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3"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40962"/>
          <p:cNvSpPr>
            <a:spLocks noGrp="1"/>
          </p:cNvSpPr>
          <p:nvPr>
            <p:ph idx="1"/>
          </p:nvPr>
        </p:nvSpPr>
        <p:spPr>
          <a:xfrm>
            <a:off x="591594" y="1377980"/>
            <a:ext cx="8229600" cy="4678451"/>
          </a:xfrm>
        </p:spPr>
        <p:txBody>
          <a:bodyPr anchor="t"/>
          <a:lstStyle/>
          <a:p>
            <a:pPr>
              <a:lnSpc>
                <a:spcPct val="80000"/>
              </a:lnSpc>
              <a:buClr>
                <a:srgbClr val="FF0000"/>
              </a:buClr>
              <a:buSzPct val="70000"/>
              <a:buFont typeface="Wingdings" panose="05000000000000000000" charset="0"/>
              <a:buChar char=""/>
            </a:pPr>
            <a:r>
              <a:rPr lang="en-US" altLang="zh-CN" sz="2400" dirty="0"/>
              <a:t>strip()</a:t>
            </a:r>
            <a:r>
              <a:rPr lang="zh-CN" altLang="en-US" sz="2400" dirty="0"/>
              <a:t>、</a:t>
            </a:r>
            <a:r>
              <a:rPr lang="en-US" altLang="zh-CN" sz="2400" dirty="0" err="1"/>
              <a:t>rstrip</a:t>
            </a:r>
            <a:r>
              <a:rPr lang="en-US" altLang="zh-CN" sz="2400" dirty="0"/>
              <a:t>()</a:t>
            </a:r>
            <a:r>
              <a:rPr lang="zh-CN" altLang="en-US" sz="2400" dirty="0"/>
              <a:t>、</a:t>
            </a:r>
            <a:r>
              <a:rPr lang="en-US" altLang="zh-CN" sz="2400" dirty="0" err="1"/>
              <a:t>lstrip</a:t>
            </a:r>
            <a:r>
              <a:rPr lang="en-US" altLang="zh-CN" sz="2400" dirty="0"/>
              <a:t>()</a:t>
            </a:r>
            <a:endParaRPr lang="en-US" altLang="zh-CN" sz="2400" dirty="0"/>
          </a:p>
          <a:p>
            <a:pPr>
              <a:lnSpc>
                <a:spcPct val="80000"/>
              </a:lnSpc>
              <a:buSzPct val="70000"/>
              <a:buNone/>
            </a:pPr>
            <a:endParaRPr lang="en-US" altLang="zh-CN" sz="1350" dirty="0">
              <a:latin typeface="Consolas" panose="020B0609020204030204" charset="0"/>
            </a:endParaRPr>
          </a:p>
          <a:p>
            <a:pPr>
              <a:lnSpc>
                <a:spcPct val="80000"/>
              </a:lnSpc>
              <a:buSzPct val="70000"/>
              <a:buNone/>
            </a:pPr>
            <a:r>
              <a:rPr lang="en-US" altLang="zh-CN" sz="1350" dirty="0">
                <a:latin typeface="Consolas" panose="020B0609020204030204" charset="0"/>
              </a:rPr>
              <a:t>&gt;&gt;&gt; '\n\</a:t>
            </a:r>
            <a:r>
              <a:rPr lang="en-US" altLang="zh-CN" sz="1350" dirty="0" err="1">
                <a:latin typeface="Consolas" panose="020B0609020204030204" charset="0"/>
              </a:rPr>
              <a:t>nhello</a:t>
            </a:r>
            <a:r>
              <a:rPr lang="en-US" altLang="zh-CN" sz="1350" dirty="0">
                <a:latin typeface="Consolas" panose="020B0609020204030204" charset="0"/>
              </a:rPr>
              <a:t> world   \n\</a:t>
            </a:r>
            <a:r>
              <a:rPr lang="en-US" altLang="zh-CN" sz="1350" dirty="0" err="1">
                <a:latin typeface="Consolas" panose="020B0609020204030204" charset="0"/>
              </a:rPr>
              <a:t>n'.strip</a:t>
            </a:r>
            <a:r>
              <a:rPr lang="en-US" altLang="zh-CN" sz="1350" dirty="0">
                <a:latin typeface="Consolas" panose="020B0609020204030204" charset="0"/>
              </a:rPr>
              <a:t>()      #</a:t>
            </a:r>
            <a:r>
              <a:rPr lang="en-US" altLang="zh-CN" sz="1350" dirty="0" err="1">
                <a:latin typeface="Consolas" panose="020B0609020204030204" charset="0"/>
              </a:rPr>
              <a:t>删除空白字符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'hello world'</a:t>
            </a:r>
            <a:endParaRPr lang="en-US" altLang="zh-CN" sz="1350" dirty="0">
              <a:solidFill>
                <a:srgbClr val="0000FF"/>
              </a:solidFill>
              <a:latin typeface="Consolas" panose="020B0609020204030204" charset="0"/>
            </a:endParaRP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t>
            </a:r>
            <a:r>
              <a:rPr lang="en-US" altLang="zh-CN" sz="1350" dirty="0">
                <a:latin typeface="Consolas" panose="020B0609020204030204" charset="0"/>
              </a:rPr>
              <a:t>".strip("a")                #</a:t>
            </a:r>
            <a:r>
              <a:rPr lang="en-US" altLang="zh-CN" sz="1350" dirty="0" err="1">
                <a:latin typeface="Consolas" panose="020B0609020204030204" charset="0"/>
              </a:rPr>
              <a:t>删除指定字符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sym typeface="宋体" panose="02010600030101010101" pitchFamily="2" charset="-122"/>
              </a:rPr>
              <a:t>'</a:t>
            </a:r>
            <a:r>
              <a:rPr lang="en-US" altLang="zh-CN" sz="1350" dirty="0" err="1">
                <a:solidFill>
                  <a:srgbClr val="0000FF"/>
                </a:solidFill>
                <a:latin typeface="Consolas" panose="020B0609020204030204" charset="0"/>
              </a:rPr>
              <a:t>ssddf</a:t>
            </a:r>
            <a:r>
              <a:rPr lang="en-US" altLang="zh-CN" sz="1350" dirty="0">
                <a:solidFill>
                  <a:srgbClr val="0000FF"/>
                </a:solidFill>
                <a:latin typeface="Consolas" panose="020B0609020204030204" charset="0"/>
                <a:sym typeface="宋体" panose="02010600030101010101" pitchFamily="2" charset="-122"/>
              </a:rPr>
              <a:t>'</a:t>
            </a:r>
            <a:endParaRPr lang="en-US" altLang="zh-CN" sz="1350" dirty="0">
              <a:solidFill>
                <a:srgbClr val="0000FF"/>
              </a:solidFill>
              <a:latin typeface="Consolas" panose="020B0609020204030204" charset="0"/>
            </a:endParaRP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aaaassddfaaa</a:t>
            </a:r>
            <a:r>
              <a:rPr lang="en-US" altLang="zh-CN" sz="1350" dirty="0">
                <a:latin typeface="Consolas" panose="020B0609020204030204" charset="0"/>
              </a:rPr>
              <a:t>".</a:t>
            </a:r>
            <a:r>
              <a:rPr lang="en-US" altLang="zh-CN" sz="1350" dirty="0" err="1">
                <a:latin typeface="Consolas" panose="020B0609020204030204" charset="0"/>
              </a:rPr>
              <a:t>rstrip</a:t>
            </a:r>
            <a:r>
              <a:rPr lang="en-US" altLang="zh-CN" sz="1350" dirty="0">
                <a:latin typeface="Consolas" panose="020B0609020204030204" charset="0"/>
              </a:rPr>
              <a:t>("a")            #</a:t>
            </a:r>
            <a:r>
              <a:rPr lang="en-US" altLang="zh-CN" sz="1350" dirty="0" err="1">
                <a:latin typeface="Consolas" panose="020B0609020204030204" charset="0"/>
              </a:rPr>
              <a:t>删除字符串右端指定字符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aaaassddf</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aaaassddfaaa</a:t>
            </a:r>
            <a:r>
              <a:rPr lang="en-US" altLang="zh-CN" sz="1350" dirty="0">
                <a:latin typeface="Consolas" panose="020B0609020204030204" charset="0"/>
              </a:rPr>
              <a:t>".</a:t>
            </a:r>
            <a:r>
              <a:rPr lang="en-US" altLang="zh-CN" sz="1350" dirty="0" err="1">
                <a:latin typeface="Consolas" panose="020B0609020204030204" charset="0"/>
              </a:rPr>
              <a:t>lstrip</a:t>
            </a:r>
            <a:r>
              <a:rPr lang="en-US" altLang="zh-CN" sz="1350" dirty="0">
                <a:latin typeface="Consolas" panose="020B0609020204030204" charset="0"/>
              </a:rPr>
              <a:t>("a")            #</a:t>
            </a:r>
            <a:r>
              <a:rPr lang="en-US" altLang="zh-CN" sz="1350" dirty="0" err="1">
                <a:latin typeface="Consolas" panose="020B0609020204030204" charset="0"/>
              </a:rPr>
              <a:t>删除字符串左端指定字符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ssddfaaa</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p:txBody>
      </p:sp>
      <p:sp>
        <p:nvSpPr>
          <p:cNvPr id="6" name="内容占位符 2"/>
          <p:cNvSpPr txBox="1"/>
          <p:nvPr/>
        </p:nvSpPr>
        <p:spPr bwMode="auto">
          <a:xfrm>
            <a:off x="585914" y="3573016"/>
            <a:ext cx="8521238"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charset="0"/>
              <a:buChar char=""/>
            </a:pPr>
            <a:r>
              <a:rPr lang="zh-CN" altLang="en-US" sz="1800" noProof="1"/>
              <a:t>这三个函数的</a:t>
            </a:r>
            <a:r>
              <a:rPr lang="zh-CN" altLang="en-US" sz="1800" noProof="1">
                <a:solidFill>
                  <a:srgbClr val="FF0000"/>
                </a:solidFill>
              </a:rPr>
              <a:t>参数指定的字符串并不作为一个整体对待</a:t>
            </a:r>
            <a:r>
              <a:rPr lang="zh-CN" altLang="en-US" sz="1800" noProof="1"/>
              <a:t>，而是在原字符串的两侧、右侧、左侧删除参数字符串中包含的所有字符，</a:t>
            </a:r>
            <a:r>
              <a:rPr lang="zh-CN" altLang="en-US" sz="1800" noProof="1">
                <a:solidFill>
                  <a:srgbClr val="FF0000"/>
                </a:solidFill>
              </a:rPr>
              <a:t>一层一层地从外往里扒</a:t>
            </a:r>
            <a:r>
              <a:rPr lang="zh-CN" altLang="en-US" sz="1800" noProof="1"/>
              <a:t>。</a:t>
            </a:r>
            <a:endParaRPr lang="zh-CN" altLang="en-US" sz="1800" noProof="1"/>
          </a:p>
          <a:p>
            <a:pPr marL="0" indent="0">
              <a:buFont typeface="Arial" panose="020B0604020202020204" pitchFamily="34" charset="0"/>
              <a:buNone/>
            </a:pPr>
            <a:r>
              <a:rPr lang="zh-CN" altLang="en-US" sz="1350" noProof="1">
                <a:latin typeface="Consolas" panose="020B0609020204030204" charset="0"/>
              </a:rPr>
              <a:t>&gt;&gt;&gt; 'aabbccddeeeffg'.strip('af')  #字母f不在字符串两侧，所以不删除</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'bbccddeeeffg'</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'aabbccddeeeffg'.strip('gaf')</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'bbccddeee'</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'aabbccddeeeffg'.strip('gaef')</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'bbccdd'</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'aabbccddeeeffg'.strip('gbaef')</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'ccdd'</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'aabbccddeeeffg'.strip('gbaefcd')</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a:t>
            </a:r>
            <a:endParaRPr lang="zh-CN" altLang="en-US" sz="1350" noProof="1">
              <a:solidFill>
                <a:srgbClr val="0000FF"/>
              </a:solidFill>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4842489" y="4509120"/>
            <a:ext cx="3578070" cy="720080"/>
          </a:xfrm>
          <a:prstGeom prst="rect">
            <a:avLst/>
          </a:prstGeom>
        </p:spPr>
      </p:pic>
      <p:sp>
        <p:nvSpPr>
          <p:cNvPr id="16" name="文本框 15"/>
          <p:cNvSpPr txBox="1"/>
          <p:nvPr/>
        </p:nvSpPr>
        <p:spPr>
          <a:xfrm>
            <a:off x="4510311" y="5668483"/>
            <a:ext cx="4176464"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noProof="1">
                <a:solidFill>
                  <a:srgbClr val="FF0000"/>
                </a:solidFill>
              </a:rPr>
              <a:t>从原字符串从外往里，一个一个字符，看是否包含在 </a:t>
            </a:r>
            <a:r>
              <a:rPr lang="en-US" altLang="zh-CN" sz="1400" noProof="1">
                <a:solidFill>
                  <a:srgbClr val="FF0000"/>
                </a:solidFill>
              </a:rPr>
              <a:t>strip(‘XXX’)</a:t>
            </a:r>
            <a:r>
              <a:rPr lang="zh-CN" altLang="en-US" sz="1400" noProof="1">
                <a:solidFill>
                  <a:srgbClr val="FF0000"/>
                </a:solidFill>
              </a:rPr>
              <a:t>的 </a:t>
            </a:r>
            <a:r>
              <a:rPr lang="en-US" altLang="zh-CN" sz="1400" noProof="1">
                <a:solidFill>
                  <a:srgbClr val="FF0000"/>
                </a:solidFill>
              </a:rPr>
              <a:t>‘XXX’</a:t>
            </a:r>
            <a:r>
              <a:rPr lang="zh-CN" altLang="en-US" sz="1400" noProof="1">
                <a:solidFill>
                  <a:srgbClr val="FF0000"/>
                </a:solidFill>
              </a:rPr>
              <a:t>中，如果包含，则扒掉！</a:t>
            </a:r>
            <a:endParaRPr lang="zh-CN" altLang="en-US" sz="14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barn(inVertical)">
                                      <p:cBhvr>
                                        <p:cTn id="9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Content Placeholder 2"/>
          <p:cNvSpPr>
            <a:spLocks noGrp="1"/>
          </p:cNvSpPr>
          <p:nvPr>
            <p:ph idx="1"/>
          </p:nvPr>
        </p:nvSpPr>
        <p:spPr>
          <a:xfrm>
            <a:off x="597299" y="1431940"/>
            <a:ext cx="8229600" cy="4678451"/>
          </a:xfrm>
        </p:spPr>
        <p:txBody>
          <a:bodyPr/>
          <a:lstStyle/>
          <a:p>
            <a:pPr>
              <a:spcBef>
                <a:spcPts val="0"/>
              </a:spcBef>
              <a:buClr>
                <a:srgbClr val="FF0000"/>
              </a:buClr>
              <a:buFont typeface="Wingdings" panose="05000000000000000000" pitchFamily="2" charset="2"/>
              <a:buChar char="ü"/>
            </a:pPr>
            <a:r>
              <a:rPr lang="zh-CN" altLang="en-US" sz="2400" b="1" noProof="1"/>
              <a:t>文本规范化</a:t>
            </a:r>
            <a:endParaRPr lang="zh-CN" altLang="en-US" sz="2400" b="1" noProof="1"/>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text = '''</a:t>
            </a:r>
            <a:r>
              <a:rPr lang="zh-CN" altLang="en-US" sz="1350" noProof="1">
                <a:solidFill>
                  <a:srgbClr val="00B050"/>
                </a:solidFill>
                <a:latin typeface="Consolas" panose="020B0609020204030204" charset="0"/>
              </a:rPr>
              <a:t>姓名：张三</a:t>
            </a:r>
            <a:endParaRPr lang="zh-CN" altLang="en-US" sz="1350" noProof="1">
              <a:solidFill>
                <a:srgbClr val="00B050"/>
              </a:solidFill>
              <a:latin typeface="Consolas" panose="020B0609020204030204" charset="0"/>
            </a:endParaRPr>
          </a:p>
          <a:p>
            <a:pPr marL="0" indent="0">
              <a:spcBef>
                <a:spcPts val="0"/>
              </a:spcBef>
              <a:buNone/>
            </a:pPr>
            <a:r>
              <a:rPr lang="zh-CN" altLang="en-US" sz="1350" noProof="1">
                <a:solidFill>
                  <a:srgbClr val="00B050"/>
                </a:solidFill>
                <a:latin typeface="Consolas" panose="020B0609020204030204" charset="0"/>
              </a:rPr>
              <a:t>年龄：39</a:t>
            </a:r>
            <a:endParaRPr lang="zh-CN" altLang="en-US" sz="1350" noProof="1">
              <a:solidFill>
                <a:srgbClr val="00B050"/>
              </a:solidFill>
              <a:latin typeface="Consolas" panose="020B0609020204030204" charset="0"/>
            </a:endParaRPr>
          </a:p>
          <a:p>
            <a:pPr marL="0" indent="0">
              <a:spcBef>
                <a:spcPts val="0"/>
              </a:spcBef>
              <a:buNone/>
            </a:pPr>
            <a:r>
              <a:rPr lang="zh-CN" altLang="en-US" sz="1350" noProof="1">
                <a:solidFill>
                  <a:srgbClr val="00B050"/>
                </a:solidFill>
                <a:latin typeface="Consolas" panose="020B0609020204030204" charset="0"/>
              </a:rPr>
              <a:t>性别男</a:t>
            </a:r>
            <a:endParaRPr lang="zh-CN" altLang="en-US" sz="1350" noProof="1">
              <a:solidFill>
                <a:srgbClr val="00B050"/>
              </a:solidFill>
              <a:latin typeface="Consolas" panose="020B0609020204030204" charset="0"/>
            </a:endParaRPr>
          </a:p>
          <a:p>
            <a:pPr marL="0" indent="0">
              <a:spcBef>
                <a:spcPts val="0"/>
              </a:spcBef>
              <a:buNone/>
            </a:pPr>
            <a:r>
              <a:rPr lang="zh-CN" altLang="en-US" sz="1350" noProof="1">
                <a:solidFill>
                  <a:srgbClr val="00B050"/>
                </a:solidFill>
                <a:latin typeface="Consolas" panose="020B0609020204030204" charset="0"/>
              </a:rPr>
              <a:t>职业  学生</a:t>
            </a:r>
            <a:endParaRPr lang="zh-CN" altLang="en-US" sz="1350" noProof="1">
              <a:solidFill>
                <a:srgbClr val="00B050"/>
              </a:solidFill>
              <a:latin typeface="Consolas" panose="020B0609020204030204" charset="0"/>
            </a:endParaRPr>
          </a:p>
          <a:p>
            <a:pPr marL="0" indent="0">
              <a:spcBef>
                <a:spcPts val="0"/>
              </a:spcBef>
              <a:buNone/>
            </a:pPr>
            <a:r>
              <a:rPr lang="zh-CN" altLang="en-US" sz="1350" noProof="1">
                <a:solidFill>
                  <a:srgbClr val="00B050"/>
                </a:solidFill>
                <a:latin typeface="Consolas" panose="020B0609020204030204" charset="0"/>
              </a:rPr>
              <a:t>籍贯：  地球</a:t>
            </a:r>
            <a:r>
              <a:rPr lang="zh-CN" altLang="en-US" sz="1350" noProof="1">
                <a:latin typeface="Consolas" panose="020B0609020204030204" charset="0"/>
              </a:rPr>
              <a:t>'''</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&gt;&gt;&gt; infomation = text.split('\n')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&gt;&gt;&gt; infomation</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['姓名：张三', '年龄：39', '性别男', '职业  学生', '籍贯：  地球']</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for item in infomation: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print(item[:2], item[2:].strip('： '), sep='：')</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	</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姓名：张三</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年龄：39</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性别：男</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职业：学生</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籍贯：地球</a:t>
            </a:r>
            <a:endParaRPr lang="zh-CN" altLang="en-US" sz="1350" noProof="1">
              <a:solidFill>
                <a:srgbClr val="0000FF"/>
              </a:solidFill>
              <a:latin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13" name="文本占位符 20482"/>
          <p:cNvSpPr>
            <a:spLocks noGrp="1"/>
          </p:cNvSpPr>
          <p:nvPr>
            <p:ph idx="1"/>
          </p:nvPr>
        </p:nvSpPr>
        <p:spPr>
          <a:xfrm>
            <a:off x="462582" y="1561905"/>
            <a:ext cx="8499251" cy="1161814"/>
          </a:xfrm>
        </p:spPr>
        <p:txBody>
          <a:bodyPr anchor="t"/>
          <a:lstStyle/>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latin typeface="宋体" panose="02010600030101010101" pitchFamily="2" charset="-122"/>
              </a:rPr>
              <a:t>最早的字符串编码是美国标准信息交换码</a:t>
            </a:r>
            <a:r>
              <a:rPr lang="zh-CN" altLang="en-US" sz="2000" b="1" dirty="0">
                <a:solidFill>
                  <a:srgbClr val="FF0000"/>
                </a:solidFill>
                <a:latin typeface="宋体" panose="02010600030101010101" pitchFamily="2" charset="-122"/>
              </a:rPr>
              <a:t>ASCII</a:t>
            </a:r>
            <a:r>
              <a:rPr lang="zh-CN" altLang="en-US" sz="2000" b="1" dirty="0">
                <a:latin typeface="宋体" panose="02010600030101010101" pitchFamily="2" charset="-122"/>
              </a:rPr>
              <a:t>，仅对10个数字、26个大写英文字母、26个小写英文字母及一些其他符号进行了编码。ASCII码采用</a:t>
            </a:r>
            <a:r>
              <a:rPr lang="zh-CN" altLang="en-US" sz="2000" b="1" dirty="0">
                <a:solidFill>
                  <a:srgbClr val="FF0000"/>
                </a:solidFill>
                <a:latin typeface="宋体" panose="02010600030101010101" pitchFamily="2" charset="-122"/>
              </a:rPr>
              <a:t>1个字节</a:t>
            </a:r>
            <a:r>
              <a:rPr lang="zh-CN" altLang="en-US" sz="2000" b="1" dirty="0">
                <a:latin typeface="宋体" panose="02010600030101010101" pitchFamily="2" charset="-122"/>
              </a:rPr>
              <a:t>来对字符进行编码，最多只能表示256个符号；</a:t>
            </a:r>
            <a:endParaRPr lang="zh-CN" altLang="en-US" sz="2000" b="1" dirty="0">
              <a:latin typeface="宋体" panose="02010600030101010101" pitchFamily="2" charset="-122"/>
            </a:endParaRPr>
          </a:p>
        </p:txBody>
      </p:sp>
      <p:sp>
        <p:nvSpPr>
          <p:cNvPr id="14" name="文本占位符 21506"/>
          <p:cNvSpPr txBox="1"/>
          <p:nvPr/>
        </p:nvSpPr>
        <p:spPr bwMode="auto">
          <a:xfrm>
            <a:off x="462582" y="2824607"/>
            <a:ext cx="8382902"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latin typeface="宋体" panose="02010600030101010101" pitchFamily="2" charset="-122"/>
              </a:rPr>
              <a:t>多种不同的编码格式，常见的主要有UTF-8、UTF-16、UTF-32、GB2312、GBK、CP936、base64、CP437等；</a:t>
            </a:r>
            <a:endParaRPr lang="en-US" altLang="zh-CN" sz="2000" b="1" dirty="0">
              <a:latin typeface="宋体" panose="02010600030101010101" pitchFamily="2" charset="-122"/>
            </a:endParaRPr>
          </a:p>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solidFill>
                  <a:srgbClr val="FF0000"/>
                </a:solidFill>
                <a:latin typeface="宋体" panose="02010600030101010101" pitchFamily="2" charset="-122"/>
              </a:rPr>
              <a:t>GB2312</a:t>
            </a:r>
            <a:r>
              <a:rPr lang="zh-CN" altLang="en-US" sz="2000" b="1" dirty="0">
                <a:latin typeface="宋体" panose="02010600030101010101" pitchFamily="2" charset="-122"/>
              </a:rPr>
              <a:t>是我国制定的中文编码，使用1个字节表示英语，2个字节表示中文；GBK是GB2312的扩充，而CP936是微软在GBK基础上开发的编码方式。</a:t>
            </a:r>
            <a:r>
              <a:rPr lang="zh-CN" altLang="en-US" sz="2000" b="1" dirty="0">
                <a:solidFill>
                  <a:srgbClr val="FF0000"/>
                </a:solidFill>
                <a:latin typeface="宋体" panose="02010600030101010101" pitchFamily="2" charset="-122"/>
              </a:rPr>
              <a:t>GB2312、GBK和CP936都是使用2个字节表示中文；</a:t>
            </a:r>
            <a:endParaRPr lang="en-US" altLang="zh-CN" sz="2000" b="1" dirty="0">
              <a:solidFill>
                <a:srgbClr val="FF0000"/>
              </a:solidFill>
              <a:latin typeface="宋体" panose="02010600030101010101" pitchFamily="2" charset="-122"/>
            </a:endParaRPr>
          </a:p>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solidFill>
                  <a:srgbClr val="FF0000"/>
                </a:solidFill>
                <a:latin typeface="宋体" panose="02010600030101010101" pitchFamily="2" charset="-122"/>
              </a:rPr>
              <a:t>UTF-8</a:t>
            </a:r>
            <a:r>
              <a:rPr lang="zh-CN" altLang="en-US" sz="2000" b="1" dirty="0">
                <a:latin typeface="宋体" panose="02010600030101010101" pitchFamily="2" charset="-122"/>
              </a:rPr>
              <a:t>对全世界所有国家需要用到的字符进行了编码，以1个字节表示英语字符(兼容ASCII)，以</a:t>
            </a:r>
            <a:r>
              <a:rPr lang="zh-CN" altLang="en-US" sz="2000" b="1" dirty="0">
                <a:solidFill>
                  <a:srgbClr val="FF0000"/>
                </a:solidFill>
                <a:latin typeface="宋体" panose="02010600030101010101" pitchFamily="2" charset="-122"/>
              </a:rPr>
              <a:t>3个字节表示常见汉字</a:t>
            </a:r>
            <a:r>
              <a:rPr lang="zh-CN" altLang="en-US" sz="2000" b="1" dirty="0">
                <a:latin typeface="宋体" panose="02010600030101010101" pitchFamily="2" charset="-122"/>
              </a:rPr>
              <a:t>，还有些语言的符号使用2个字节（例如俄语和希腊语符号）或4个字节。</a:t>
            </a:r>
            <a:endParaRPr lang="en-US" altLang="zh-CN" sz="2000" b="1" dirty="0">
              <a:latin typeface="宋体" panose="02010600030101010101" pitchFamily="2" charset="-122"/>
            </a:endParaRPr>
          </a:p>
          <a:p>
            <a:pPr marL="0" indent="0">
              <a:spcBef>
                <a:spcPts val="600"/>
              </a:spcBef>
              <a:buClr>
                <a:srgbClr val="FF0000"/>
              </a:buClr>
              <a:buSzPct val="70000"/>
              <a:buNone/>
            </a:pPr>
            <a:endParaRPr lang="zh-CN" altLang="en-US" sz="1600" dirty="0">
              <a:latin typeface="宋体" panose="02010600030101010101" pitchFamily="2" charset="-122"/>
            </a:endParaRPr>
          </a:p>
        </p:txBody>
      </p:sp>
      <p:grpSp>
        <p:nvGrpSpPr>
          <p:cNvPr id="15" name="组合 114"/>
          <p:cNvGrpSpPr/>
          <p:nvPr/>
        </p:nvGrpSpPr>
        <p:grpSpPr>
          <a:xfrm>
            <a:off x="-540568" y="116632"/>
            <a:ext cx="6225040" cy="662730"/>
            <a:chOff x="-198275" y="3380765"/>
            <a:chExt cx="6225040" cy="662730"/>
          </a:xfrm>
        </p:grpSpPr>
        <p:grpSp>
          <p:nvGrpSpPr>
            <p:cNvPr id="16" name="组合 105"/>
            <p:cNvGrpSpPr/>
            <p:nvPr/>
          </p:nvGrpSpPr>
          <p:grpSpPr>
            <a:xfrm>
              <a:off x="-198275" y="3380765"/>
              <a:ext cx="6225040" cy="662730"/>
              <a:chOff x="-198275" y="3380765"/>
              <a:chExt cx="6225040" cy="662730"/>
            </a:xfrm>
          </p:grpSpPr>
          <p:sp>
            <p:nvSpPr>
              <p:cNvPr id="1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7" name="图片 16"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2" name="矩形 1"/>
          <p:cNvSpPr/>
          <p:nvPr/>
        </p:nvSpPr>
        <p:spPr>
          <a:xfrm>
            <a:off x="462582" y="943899"/>
            <a:ext cx="3084499" cy="523220"/>
          </a:xfrm>
          <a:prstGeom prst="rect">
            <a:avLst/>
          </a:prstGeom>
        </p:spPr>
        <p:txBody>
          <a:bodyPr wrap="none">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4.1.1 </a:t>
            </a:r>
            <a:r>
              <a:rPr lang="zh-CN" altLang="en-US" sz="2800" b="1" dirty="0">
                <a:latin typeface="Times New Roman" panose="02020603050405020304" pitchFamily="18" charset="0"/>
                <a:ea typeface="仿宋" panose="02010609060101010101" pitchFamily="49" charset="-122"/>
              </a:rPr>
              <a:t>字符串概述</a:t>
            </a:r>
            <a:endParaRPr lang="en-US" altLang="zh-CN" sz="2800" b="1" dirty="0">
              <a:latin typeface="Times New Roman" panose="02020603050405020304" pitchFamily="18" charset="0"/>
              <a:ea typeface="仿宋" panose="02010609060101010101" pitchFamily="49" charset="-122"/>
            </a:endParaRPr>
          </a:p>
        </p:txBody>
      </p:sp>
      <p:sp>
        <p:nvSpPr>
          <p:cNvPr id="11" name="文本框 10"/>
          <p:cNvSpPr txBox="1"/>
          <p:nvPr/>
        </p:nvSpPr>
        <p:spPr>
          <a:xfrm>
            <a:off x="-2160" y="6317828"/>
            <a:ext cx="8460007" cy="461665"/>
          </a:xfrm>
          <a:prstGeom prst="rect">
            <a:avLst/>
          </a:prstGeom>
          <a:noFill/>
        </p:spPr>
        <p:txBody>
          <a:bodyPr wrap="square" rtlCol="0">
            <a:spAutoFit/>
          </a:bodyPr>
          <a:lstStyle/>
          <a:p>
            <a:r>
              <a:rPr lang="zh-CN" altLang="en-US" sz="1200" dirty="0">
                <a:solidFill>
                  <a:srgbClr val="0000FF"/>
                </a:solidFill>
              </a:rPr>
              <a:t>注：</a:t>
            </a:r>
            <a:r>
              <a:rPr lang="en-US" altLang="zh-CN" sz="1200" dirty="0">
                <a:solidFill>
                  <a:srgbClr val="0000FF"/>
                </a:solidFill>
              </a:rPr>
              <a:t>slides</a:t>
            </a:r>
            <a:r>
              <a:rPr lang="zh-CN" altLang="en-US" sz="1200" dirty="0">
                <a:solidFill>
                  <a:srgbClr val="0000FF"/>
                </a:solidFill>
              </a:rPr>
              <a:t>参考：</a:t>
            </a:r>
            <a:r>
              <a:rPr lang="zh-CN" altLang="zh-CN" sz="1200" dirty="0">
                <a:solidFill>
                  <a:srgbClr val="0000FF"/>
                </a:solidFill>
              </a:rPr>
              <a:t>董付国</a:t>
            </a:r>
            <a:r>
              <a:rPr lang="en-US" altLang="zh-CN" sz="1200" dirty="0">
                <a:solidFill>
                  <a:srgbClr val="0000FF"/>
                </a:solidFill>
              </a:rPr>
              <a:t>. </a:t>
            </a:r>
            <a:r>
              <a:rPr lang="zh-CN" altLang="zh-CN" sz="1200" dirty="0">
                <a:solidFill>
                  <a:srgbClr val="0000FF"/>
                </a:solidFill>
              </a:rPr>
              <a:t>《</a:t>
            </a:r>
            <a:r>
              <a:rPr lang="en-US" altLang="zh-CN" sz="1200" dirty="0">
                <a:solidFill>
                  <a:srgbClr val="0000FF"/>
                </a:solidFill>
              </a:rPr>
              <a:t>Python</a:t>
            </a:r>
            <a:r>
              <a:rPr lang="zh-CN" altLang="zh-CN" sz="1200" dirty="0">
                <a:solidFill>
                  <a:srgbClr val="0000FF"/>
                </a:solidFill>
              </a:rPr>
              <a:t>程序设计》</a:t>
            </a:r>
            <a:r>
              <a:rPr lang="en-US" altLang="zh-CN" sz="1200" dirty="0">
                <a:solidFill>
                  <a:srgbClr val="0000FF"/>
                </a:solidFill>
              </a:rPr>
              <a:t>(</a:t>
            </a:r>
            <a:r>
              <a:rPr lang="zh-CN" altLang="zh-CN" sz="1200" dirty="0">
                <a:solidFill>
                  <a:srgbClr val="0000FF"/>
                </a:solidFill>
              </a:rPr>
              <a:t>第</a:t>
            </a:r>
            <a:r>
              <a:rPr lang="en-US" altLang="zh-CN" sz="1200" dirty="0">
                <a:solidFill>
                  <a:srgbClr val="0000FF"/>
                </a:solidFill>
              </a:rPr>
              <a:t>2</a:t>
            </a:r>
            <a:r>
              <a:rPr lang="zh-CN" altLang="zh-CN" sz="1200" dirty="0">
                <a:solidFill>
                  <a:srgbClr val="0000FF"/>
                </a:solidFill>
              </a:rPr>
              <a:t>版</a:t>
            </a:r>
            <a:r>
              <a:rPr lang="en-US" altLang="zh-CN" sz="1200" dirty="0">
                <a:solidFill>
                  <a:srgbClr val="0000FF"/>
                </a:solidFill>
              </a:rPr>
              <a:t>). </a:t>
            </a:r>
            <a:r>
              <a:rPr lang="zh-CN" altLang="zh-CN" sz="1200" dirty="0">
                <a:solidFill>
                  <a:srgbClr val="0000FF"/>
                </a:solidFill>
              </a:rPr>
              <a:t>清华大学出版社</a:t>
            </a:r>
            <a:r>
              <a:rPr lang="en-US" altLang="zh-CN" sz="1200" dirty="0">
                <a:solidFill>
                  <a:srgbClr val="0000FF"/>
                </a:solidFill>
              </a:rPr>
              <a:t>, 2018.</a:t>
            </a:r>
            <a:endParaRPr lang="zh-CN" altLang="zh-CN" sz="1200" dirty="0">
              <a:solidFill>
                <a:srgbClr val="0000FF"/>
              </a:solidFill>
            </a:endParaRPr>
          </a:p>
          <a:p>
            <a:endParaRPr lang="zh-CN" altLang="en-US" sz="1200" dirty="0">
              <a:solidFill>
                <a:srgbClr val="0000FF"/>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Content Placeholder 2"/>
          <p:cNvSpPr>
            <a:spLocks noGrp="1"/>
          </p:cNvSpPr>
          <p:nvPr>
            <p:ph idx="1"/>
          </p:nvPr>
        </p:nvSpPr>
        <p:spPr>
          <a:xfrm>
            <a:off x="613827" y="1431940"/>
            <a:ext cx="8090535" cy="3395345"/>
          </a:xfrm>
        </p:spPr>
        <p:txBody>
          <a:bodyPr/>
          <a:lstStyle/>
          <a:p>
            <a:pPr>
              <a:spcBef>
                <a:spcPts val="600"/>
              </a:spcBef>
              <a:buClr>
                <a:srgbClr val="FF0000"/>
              </a:buClr>
              <a:buFont typeface="Wingdings" panose="05000000000000000000" charset="0"/>
              <a:buChar char=""/>
            </a:pPr>
            <a:r>
              <a:rPr lang="en-US" sz="2200" b="1" noProof="1"/>
              <a:t>Python字符串支持与</a:t>
            </a:r>
            <a:r>
              <a:rPr lang="en-US" sz="2200" b="1" noProof="1">
                <a:solidFill>
                  <a:srgbClr val="FF0000"/>
                </a:solidFill>
              </a:rPr>
              <a:t>整数</a:t>
            </a:r>
            <a:r>
              <a:rPr lang="en-US" sz="2200" b="1" noProof="1"/>
              <a:t>的乘法运算，表示序列重复，也就是</a:t>
            </a:r>
            <a:r>
              <a:rPr lang="en-US" sz="2200" b="1" noProof="1">
                <a:solidFill>
                  <a:srgbClr val="FF0000"/>
                </a:solidFill>
              </a:rPr>
              <a:t>字符串内容的重复</a:t>
            </a:r>
            <a:r>
              <a:rPr lang="zh-CN" altLang="en-US" sz="2200" b="1" noProof="1">
                <a:solidFill>
                  <a:srgbClr val="FF0000"/>
                </a:solidFill>
              </a:rPr>
              <a:t>，得到新字符串</a:t>
            </a:r>
            <a:r>
              <a:rPr lang="en-US" sz="2200" b="1" noProof="1"/>
              <a:t>。</a:t>
            </a:r>
            <a:endParaRPr lang="en-US" sz="2200" b="1" noProof="1"/>
          </a:p>
          <a:p>
            <a:pPr marL="0" indent="0">
              <a:buNone/>
            </a:pPr>
            <a:endParaRPr lang="en-US" sz="1350" noProof="1">
              <a:latin typeface="Consolas" panose="020B0609020204030204" charset="0"/>
            </a:endParaRPr>
          </a:p>
          <a:p>
            <a:pPr marL="0" indent="0">
              <a:buNone/>
            </a:pPr>
            <a:r>
              <a:rPr lang="en-US" sz="1350" noProof="1">
                <a:latin typeface="Consolas" panose="020B0609020204030204" charset="0"/>
              </a:rPr>
              <a:t>&gt;&gt;&gt; 'abcd' * 3</a:t>
            </a:r>
            <a:endParaRPr lang="en-US" sz="1350" noProof="1">
              <a:latin typeface="Consolas" panose="020B0609020204030204" charset="0"/>
            </a:endParaRPr>
          </a:p>
          <a:p>
            <a:pPr marL="0" indent="0">
              <a:buNone/>
            </a:pPr>
            <a:r>
              <a:rPr lang="en-US" sz="1350" noProof="1">
                <a:solidFill>
                  <a:srgbClr val="0000FF"/>
                </a:solidFill>
                <a:latin typeface="Consolas" panose="020B0609020204030204" charset="0"/>
              </a:rPr>
              <a:t>'abcdabcdabcd'</a:t>
            </a:r>
            <a:endParaRPr lang="en-US" sz="1350" noProof="1">
              <a:solidFill>
                <a:srgbClr val="0000FF"/>
              </a:solidFill>
              <a:latin typeface="Consolas" panose="020B0609020204030204" charset="0"/>
            </a:endParaRPr>
          </a:p>
        </p:txBody>
      </p:sp>
      <p:sp>
        <p:nvSpPr>
          <p:cNvPr id="6" name="内容占位符 2"/>
          <p:cNvSpPr txBox="1"/>
          <p:nvPr/>
        </p:nvSpPr>
        <p:spPr bwMode="auto">
          <a:xfrm>
            <a:off x="613827" y="2924944"/>
            <a:ext cx="826516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SzPct val="70000"/>
              <a:buFont typeface="Wingdings" panose="05000000000000000000" charset="0"/>
              <a:buChar char=""/>
            </a:pPr>
            <a:r>
              <a:rPr lang="en-US" altLang="zh-CN" sz="2200" b="1" dirty="0">
                <a:sym typeface="Arial" panose="020B0604020202020204" pitchFamily="34" charset="0"/>
              </a:rPr>
              <a:t>s.start</a:t>
            </a:r>
            <a:r>
              <a:rPr lang="zh-CN" altLang="en-US" sz="2200" b="1" dirty="0">
                <a:sym typeface="Arial" panose="020B0604020202020204" pitchFamily="34" charset="0"/>
              </a:rPr>
              <a:t>s</a:t>
            </a:r>
            <a:r>
              <a:rPr lang="en-US" altLang="zh-CN" sz="2200" b="1" dirty="0">
                <a:sym typeface="Arial" panose="020B0604020202020204" pitchFamily="34" charset="0"/>
              </a:rPr>
              <a:t>with(t)</a:t>
            </a:r>
            <a:r>
              <a:rPr lang="zh-CN" altLang="en-US" sz="2200" b="1" dirty="0">
                <a:sym typeface="Arial" panose="020B0604020202020204" pitchFamily="34" charset="0"/>
              </a:rPr>
              <a:t>、</a:t>
            </a:r>
            <a:r>
              <a:rPr lang="en-US" altLang="zh-CN" sz="2200" b="1" dirty="0" err="1">
                <a:sym typeface="Arial" panose="020B0604020202020204" pitchFamily="34" charset="0"/>
              </a:rPr>
              <a:t>s.endswith</a:t>
            </a:r>
            <a:r>
              <a:rPr lang="en-US" altLang="zh-CN" sz="2200" b="1" dirty="0">
                <a:sym typeface="Arial" panose="020B0604020202020204" pitchFamily="34" charset="0"/>
              </a:rPr>
              <a:t>(t)</a:t>
            </a:r>
            <a:r>
              <a:rPr lang="zh-CN" altLang="en-US" sz="2200" b="1" dirty="0">
                <a:sym typeface="Arial" panose="020B0604020202020204" pitchFamily="34" charset="0"/>
              </a:rPr>
              <a:t>，判断字符串是否以指定字符串开始或结束</a:t>
            </a:r>
            <a:endParaRPr lang="zh-CN" altLang="en-US" sz="2200" b="1" dirty="0"/>
          </a:p>
          <a:p>
            <a:pPr>
              <a:spcBef>
                <a:spcPct val="0"/>
              </a:spcBef>
              <a:buSzPct val="70000"/>
              <a:buFont typeface="Arial" panose="020B0604020202020204" pitchFamily="34" charset="0"/>
              <a:buNone/>
            </a:pP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 = 'Beautiful is better than ugly.'</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#检测整个字符串</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True</a:t>
            </a:r>
            <a:endParaRPr lang="zh-CN" altLang="en-US" sz="1350" dirty="0">
              <a:solidFill>
                <a:srgbClr val="0000FF"/>
              </a:solidFill>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5)         #指定检测范围起始位置</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False</a:t>
            </a:r>
            <a:endParaRPr lang="zh-CN" altLang="en-US" sz="1350" dirty="0">
              <a:solidFill>
                <a:srgbClr val="0000FF"/>
              </a:solidFill>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0, 5)     #指定检测范围起始和结束位置</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True</a:t>
            </a:r>
            <a:endParaRPr lang="zh-CN" altLang="en-US" sz="1350" dirty="0">
              <a:solidFill>
                <a:srgbClr val="0000FF"/>
              </a:solidFill>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import os</a:t>
            </a:r>
            <a:endParaRPr lang="zh-CN" altLang="en-US" sz="1350" dirty="0">
              <a:latin typeface="Times New Roman" panose="02020603050405020304" pitchFamily="18"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[filename</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         for filename in os.listdir(r'c:\\')</a:t>
            </a: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         if filename.endswith(('.bmp','.jpg','.gif'))]</a:t>
            </a:r>
            <a:endParaRPr lang="zh-CN" altLang="en-US" sz="1350" dirty="0">
              <a:latin typeface="Times New Roman" panose="02020603050405020304" pitchFamily="18"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591594" y="3789040"/>
            <a:ext cx="8359590" cy="149796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45058"/>
          <p:cNvSpPr>
            <a:spLocks noGrp="1"/>
          </p:cNvSpPr>
          <p:nvPr>
            <p:ph idx="1"/>
          </p:nvPr>
        </p:nvSpPr>
        <p:spPr>
          <a:xfrm>
            <a:off x="557530" y="1439208"/>
            <a:ext cx="8430260" cy="3395345"/>
          </a:xfrm>
          <a:ln>
            <a:miter/>
          </a:ln>
        </p:spPr>
        <p:txBody>
          <a:bodyPr anchor="t"/>
          <a:lstStyle/>
          <a:p>
            <a:pPr>
              <a:spcBef>
                <a:spcPts val="600"/>
              </a:spcBef>
              <a:buClr>
                <a:srgbClr val="FF0000"/>
              </a:buClr>
              <a:buFont typeface="Wingdings" panose="05000000000000000000" pitchFamily="2" charset="2"/>
              <a:buChar char="n"/>
            </a:pPr>
            <a:r>
              <a:rPr lang="en-US" altLang="zh-CN" sz="2000" noProof="1"/>
              <a:t>center()</a:t>
            </a:r>
            <a:r>
              <a:rPr lang="zh-CN" altLang="en-US" sz="2000" noProof="1"/>
              <a:t>、</a:t>
            </a:r>
            <a:r>
              <a:rPr lang="en-US" altLang="zh-CN" sz="2000" noProof="1"/>
              <a:t>ljust()</a:t>
            </a:r>
            <a:r>
              <a:rPr lang="zh-CN" altLang="en-US" sz="2000" noProof="1"/>
              <a:t>、</a:t>
            </a:r>
            <a:r>
              <a:rPr lang="en-US" altLang="zh-CN" sz="2000" noProof="1"/>
              <a:t>rjust()</a:t>
            </a:r>
            <a:r>
              <a:rPr lang="zh-CN" altLang="en-US" sz="2000" noProof="1"/>
              <a:t>，返回指定宽度的新字符串，原字符串</a:t>
            </a:r>
            <a:r>
              <a:rPr lang="zh-CN" altLang="en-US" sz="2000" noProof="1">
                <a:solidFill>
                  <a:srgbClr val="FF0000"/>
                </a:solidFill>
              </a:rPr>
              <a:t>居中</a:t>
            </a:r>
            <a:r>
              <a:rPr lang="zh-CN" altLang="en-US" sz="2000" noProof="1"/>
              <a:t>、</a:t>
            </a:r>
            <a:r>
              <a:rPr lang="zh-CN" altLang="en-US" sz="2000" noProof="1">
                <a:solidFill>
                  <a:srgbClr val="FF0000"/>
                </a:solidFill>
              </a:rPr>
              <a:t>左对齐</a:t>
            </a:r>
            <a:r>
              <a:rPr lang="zh-CN" altLang="en-US" sz="2000" noProof="1"/>
              <a:t>或</a:t>
            </a:r>
            <a:r>
              <a:rPr lang="zh-CN" altLang="en-US" sz="2000" noProof="1">
                <a:solidFill>
                  <a:srgbClr val="FF0000"/>
                </a:solidFill>
              </a:rPr>
              <a:t>右对齐</a:t>
            </a:r>
            <a:r>
              <a:rPr lang="zh-CN" altLang="en-US" sz="2000" noProof="1"/>
              <a:t>出现在新字符串中，如果指定宽度大于字符串长度，则使用指定的字符（默认为空格）进行填充。</a:t>
            </a:r>
            <a:endParaRPr lang="zh-CN" altLang="en-US" sz="2000" noProof="1"/>
          </a:p>
          <a:p>
            <a:pPr marL="1905" indent="-344805">
              <a:lnSpc>
                <a:spcPct val="80000"/>
              </a:lnSpc>
              <a:buNone/>
            </a:pPr>
            <a:endParaRPr lang="en-US" altLang="zh-CN" sz="1350" noProof="1">
              <a:latin typeface="Consolas" panose="020B0609020204030204" charset="0"/>
            </a:endParaRPr>
          </a:p>
          <a:p>
            <a:pPr marL="1905" indent="-344805">
              <a:lnSpc>
                <a:spcPct val="80000"/>
              </a:lnSpc>
              <a:buNone/>
            </a:pPr>
            <a:r>
              <a:rPr lang="en-US" altLang="zh-CN" sz="1350" noProof="1">
                <a:latin typeface="Consolas" panose="020B0609020204030204" charset="0"/>
              </a:rPr>
              <a:t>&gt;&gt;&gt; 'Hello world!'.center(20)        #居中对齐，以空格进行填充</a:t>
            </a:r>
            <a:endParaRPr lang="en-US" altLang="zh-CN" sz="1350" noProof="1">
              <a:latin typeface="Consolas" panose="020B0609020204030204" charset="0"/>
            </a:endParaRPr>
          </a:p>
          <a:p>
            <a:pPr marL="1905" indent="-344805">
              <a:lnSpc>
                <a:spcPct val="80000"/>
              </a:lnSpc>
              <a:buNone/>
            </a:pPr>
            <a:r>
              <a:rPr lang="en-US" altLang="zh-CN" sz="1350" noProof="1">
                <a:solidFill>
                  <a:srgbClr val="0000FF"/>
                </a:solidFill>
                <a:latin typeface="Consolas" panose="020B0609020204030204" charset="0"/>
              </a:rPr>
              <a:t>'    Hello world!    '</a:t>
            </a:r>
            <a:endParaRPr lang="en-US" altLang="zh-CN" sz="1350" noProof="1">
              <a:solidFill>
                <a:srgbClr val="0000FF"/>
              </a:solidFill>
              <a:latin typeface="Consolas" panose="020B0609020204030204" charset="0"/>
            </a:endParaRPr>
          </a:p>
          <a:p>
            <a:pPr marL="1905" indent="-344805">
              <a:lnSpc>
                <a:spcPct val="80000"/>
              </a:lnSpc>
              <a:buNone/>
            </a:pPr>
            <a:r>
              <a:rPr lang="en-US" altLang="zh-CN" sz="1350" noProof="1">
                <a:latin typeface="Consolas" panose="020B0609020204030204" charset="0"/>
              </a:rPr>
              <a:t>&gt;&gt;&gt; 'Hello world!'.center(20, '=')   #居中对齐，以字符=进行填充</a:t>
            </a:r>
            <a:endParaRPr lang="en-US" altLang="zh-CN" sz="1350" noProof="1">
              <a:latin typeface="Consolas" panose="020B0609020204030204" charset="0"/>
            </a:endParaRPr>
          </a:p>
          <a:p>
            <a:pPr marL="1905" indent="-344805">
              <a:lnSpc>
                <a:spcPct val="80000"/>
              </a:lnSpc>
              <a:buNone/>
            </a:pPr>
            <a:r>
              <a:rPr lang="en-US" altLang="zh-CN" sz="1350" noProof="1">
                <a:solidFill>
                  <a:srgbClr val="0000FF"/>
                </a:solidFill>
                <a:latin typeface="Consolas" panose="020B0609020204030204" charset="0"/>
              </a:rPr>
              <a:t>'====Hello world!===='</a:t>
            </a:r>
            <a:endParaRPr lang="en-US" altLang="zh-CN" sz="1350" noProof="1">
              <a:solidFill>
                <a:srgbClr val="0000FF"/>
              </a:solidFill>
              <a:latin typeface="Consolas" panose="020B0609020204030204" charset="0"/>
            </a:endParaRPr>
          </a:p>
          <a:p>
            <a:pPr marL="1905" indent="-344805">
              <a:lnSpc>
                <a:spcPct val="80000"/>
              </a:lnSpc>
              <a:buNone/>
            </a:pPr>
            <a:r>
              <a:rPr lang="en-US" altLang="zh-CN" sz="1350" noProof="1">
                <a:latin typeface="Consolas" panose="020B0609020204030204" charset="0"/>
              </a:rPr>
              <a:t>&gt;&gt;&gt; 'Hello world!'.ljust(20, '=')    #左对齐</a:t>
            </a:r>
            <a:endParaRPr lang="en-US" altLang="zh-CN" sz="1350" noProof="1">
              <a:latin typeface="Consolas" panose="020B0609020204030204" charset="0"/>
            </a:endParaRPr>
          </a:p>
          <a:p>
            <a:pPr marL="1905" indent="-344805">
              <a:lnSpc>
                <a:spcPct val="80000"/>
              </a:lnSpc>
              <a:buNone/>
            </a:pPr>
            <a:r>
              <a:rPr lang="en-US" altLang="zh-CN" sz="1350" noProof="1">
                <a:solidFill>
                  <a:srgbClr val="0000FF"/>
                </a:solidFill>
                <a:latin typeface="Consolas" panose="020B0609020204030204" charset="0"/>
              </a:rPr>
              <a:t>'Hello world!========'</a:t>
            </a:r>
            <a:endParaRPr lang="en-US" altLang="zh-CN" sz="1350" noProof="1">
              <a:solidFill>
                <a:srgbClr val="0000FF"/>
              </a:solidFill>
              <a:latin typeface="Consolas" panose="020B0609020204030204" charset="0"/>
            </a:endParaRPr>
          </a:p>
          <a:p>
            <a:pPr marL="1905" indent="-344805">
              <a:lnSpc>
                <a:spcPct val="80000"/>
              </a:lnSpc>
              <a:buNone/>
            </a:pPr>
            <a:r>
              <a:rPr lang="en-US" altLang="zh-CN" sz="1350" noProof="1">
                <a:latin typeface="Consolas" panose="020B0609020204030204" charset="0"/>
              </a:rPr>
              <a:t>&gt;&gt;&gt; 'Hello world!'.rjust(20, '=')    #右对齐</a:t>
            </a:r>
            <a:endParaRPr lang="en-US" altLang="zh-CN" sz="1350" noProof="1">
              <a:latin typeface="Consolas" panose="020B0609020204030204" charset="0"/>
            </a:endParaRPr>
          </a:p>
          <a:p>
            <a:pPr marL="1905" indent="-344805">
              <a:lnSpc>
                <a:spcPct val="80000"/>
              </a:lnSpc>
              <a:buNone/>
            </a:pPr>
            <a:r>
              <a:rPr lang="en-US" altLang="zh-CN" sz="1350" noProof="1">
                <a:solidFill>
                  <a:srgbClr val="0000FF"/>
                </a:solidFill>
                <a:latin typeface="Consolas" panose="020B0609020204030204" charset="0"/>
              </a:rPr>
              <a:t>'========Hello world!'</a:t>
            </a:r>
            <a:endParaRPr lang="en-US" altLang="zh-CN" sz="1350" noProof="1">
              <a:solidFill>
                <a:srgbClr val="0000FF"/>
              </a:solidFill>
              <a:latin typeface="Consolas" panose="020B0609020204030204" charset="0"/>
            </a:endParaRPr>
          </a:p>
        </p:txBody>
      </p:sp>
      <p:sp>
        <p:nvSpPr>
          <p:cNvPr id="6" name="Content Placeholder 2"/>
          <p:cNvSpPr txBox="1"/>
          <p:nvPr/>
        </p:nvSpPr>
        <p:spPr bwMode="auto">
          <a:xfrm>
            <a:off x="657860" y="436868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Font typeface="Wingdings" panose="05000000000000000000" charset="0"/>
              <a:buChar char=""/>
            </a:pPr>
            <a:r>
              <a:rPr lang="en-US" sz="2000" b="1" noProof="1">
                <a:latin typeface="+mn-ea"/>
              </a:rPr>
              <a:t>zfill()返回指定宽度的字符串，在</a:t>
            </a:r>
            <a:r>
              <a:rPr lang="en-US" sz="2000" b="1" noProof="1">
                <a:solidFill>
                  <a:srgbClr val="FF0000"/>
                </a:solidFill>
                <a:latin typeface="+mn-ea"/>
              </a:rPr>
              <a:t>左侧</a:t>
            </a:r>
            <a:r>
              <a:rPr lang="en-US" sz="2000" b="1" noProof="1">
                <a:latin typeface="+mn-ea"/>
              </a:rPr>
              <a:t>以字符0进行填充。</a:t>
            </a:r>
            <a:endParaRPr lang="en-US" sz="2000" b="1" noProof="1">
              <a:latin typeface="+mn-ea"/>
            </a:endParaRPr>
          </a:p>
          <a:p>
            <a:pPr marL="0" indent="0">
              <a:buFont typeface="Arial" panose="020B0604020202020204" pitchFamily="34" charset="0"/>
              <a:buNone/>
            </a:pPr>
            <a:r>
              <a:rPr lang="en-US" sz="1350" noProof="1">
                <a:latin typeface="Consolas" panose="020B0609020204030204" charset="0"/>
              </a:rPr>
              <a:t>&gt;&gt;&gt; 'abc'.zfill(5)        #在左侧填充数字字符0</a:t>
            </a:r>
            <a:endParaRPr lang="en-US" sz="1350" noProof="1">
              <a:latin typeface="Consolas" panose="020B0609020204030204" charset="0"/>
            </a:endParaRPr>
          </a:p>
          <a:p>
            <a:pPr marL="0" indent="0">
              <a:buFont typeface="Arial" panose="020B0604020202020204" pitchFamily="34" charset="0"/>
              <a:buNone/>
            </a:pPr>
            <a:r>
              <a:rPr lang="en-US" sz="1350" noProof="1">
                <a:solidFill>
                  <a:srgbClr val="0000FF"/>
                </a:solidFill>
                <a:latin typeface="Consolas" panose="020B0609020204030204" charset="0"/>
              </a:rPr>
              <a:t>'00abc'</a:t>
            </a:r>
            <a:endParaRPr lang="en-US" sz="1350" noProof="1">
              <a:solidFill>
                <a:srgbClr val="0000FF"/>
              </a:solidFill>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'abc'.zfill(2)        #指定宽度小于字符串长度时，返回字符串本身</a:t>
            </a:r>
            <a:endParaRPr lang="en-US" sz="1350" noProof="1">
              <a:latin typeface="Consolas" panose="020B0609020204030204" charset="0"/>
            </a:endParaRPr>
          </a:p>
          <a:p>
            <a:pPr marL="0" indent="0">
              <a:buFont typeface="Arial" panose="020B0604020202020204" pitchFamily="34" charset="0"/>
              <a:buNone/>
            </a:pPr>
            <a:r>
              <a:rPr lang="en-US" sz="1350" noProof="1">
                <a:solidFill>
                  <a:srgbClr val="0000FF"/>
                </a:solidFill>
                <a:latin typeface="Consolas" panose="020B0609020204030204" charset="0"/>
              </a:rPr>
              <a:t>'abc'</a:t>
            </a:r>
            <a:endParaRPr lang="en-US" sz="1350" noProof="1">
              <a:solidFill>
                <a:srgbClr val="0000FF"/>
              </a:solidFill>
              <a:latin typeface="Consolas" panose="020B0609020204030204" charset="0"/>
            </a:endParaRPr>
          </a:p>
          <a:p>
            <a:pPr marL="0" indent="0">
              <a:buFont typeface="Arial" panose="020B0604020202020204" pitchFamily="34" charset="0"/>
              <a:buNone/>
            </a:pPr>
            <a:r>
              <a:rPr lang="en-US" sz="1350" noProof="1">
                <a:latin typeface="Consolas" panose="020B0609020204030204" charset="0"/>
              </a:rPr>
              <a:t>&gt;&gt;&gt; 'uio'.zfill(20)</a:t>
            </a:r>
            <a:endParaRPr lang="en-US" sz="1350" noProof="1">
              <a:latin typeface="Consolas" panose="020B0609020204030204" charset="0"/>
            </a:endParaRPr>
          </a:p>
          <a:p>
            <a:pPr marL="0" indent="0">
              <a:buFont typeface="Arial" panose="020B0604020202020204" pitchFamily="34" charset="0"/>
              <a:buNone/>
            </a:pPr>
            <a:r>
              <a:rPr lang="en-US" sz="1350" noProof="1">
                <a:solidFill>
                  <a:srgbClr val="0000FF"/>
                </a:solidFill>
                <a:latin typeface="Consolas" panose="020B0609020204030204" charset="0"/>
              </a:rPr>
              <a:t>'00000000000000000uio'</a:t>
            </a:r>
            <a:endParaRPr lang="en-US" sz="1350" noProof="1">
              <a:solidFill>
                <a:srgbClr val="0000FF"/>
              </a:solidFill>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6553200" y="2556073"/>
            <a:ext cx="1907232" cy="65766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594" y="1471489"/>
            <a:ext cx="8317230" cy="3395345"/>
          </a:xfrm>
        </p:spPr>
        <p:txBody>
          <a:bodyPr/>
          <a:lstStyle/>
          <a:p>
            <a:pPr marL="285750" indent="-285750">
              <a:spcBef>
                <a:spcPts val="600"/>
              </a:spcBef>
              <a:buClr>
                <a:srgbClr val="FF0000"/>
              </a:buClr>
              <a:buFont typeface="Wingdings" panose="05000000000000000000" charset="0"/>
              <a:buChar char="n"/>
            </a:pPr>
            <a:r>
              <a:rPr lang="zh-CN" altLang="en-US" sz="2000" b="1" noProof="1"/>
              <a:t>isalnum()、isalpha()、</a:t>
            </a:r>
            <a:r>
              <a:rPr lang="zh-CN" altLang="en-US" sz="2000" b="1" noProof="1">
                <a:solidFill>
                  <a:srgbClr val="0000FF"/>
                </a:solidFill>
              </a:rPr>
              <a:t>isdigit()、isdecimal()、isnumeric()</a:t>
            </a:r>
            <a:r>
              <a:rPr lang="zh-CN" altLang="en-US" sz="2000" b="1" noProof="1"/>
              <a:t>、isspace()、isupper()、islower()，</a:t>
            </a:r>
            <a:r>
              <a:rPr lang="zh-CN" altLang="en-US" sz="2000" noProof="1"/>
              <a:t>用来测试字符串是否为数字或字母、是否为字母、</a:t>
            </a:r>
            <a:r>
              <a:rPr lang="zh-CN" altLang="en-US" sz="2000" noProof="1">
                <a:solidFill>
                  <a:srgbClr val="0000FF"/>
                </a:solidFill>
              </a:rPr>
              <a:t>是否为数字字符</a:t>
            </a:r>
            <a:r>
              <a:rPr lang="zh-CN" altLang="en-US" sz="2000" noProof="1"/>
              <a:t>、是否为空白字符、是否为大写字母以及是否为小写字母。</a:t>
            </a:r>
            <a:endParaRPr lang="zh-CN" altLang="en-US" sz="2000" noProof="1"/>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'1234abcd'.isalnum()</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True</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'1234abcd'.isalpha() </a:t>
            </a:r>
            <a:endParaRPr lang="en-US" altLang="zh-CN"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False</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'1234abcd'.isdigit() </a:t>
            </a:r>
            <a:endParaRPr lang="en-US" altLang="zh-CN"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False</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'abcd'.isalpha()</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True</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'1234.0'.isdigit()</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False</a:t>
            </a:r>
            <a:endParaRPr lang="zh-CN" altLang="en-US" sz="1350" noProof="1">
              <a:solidFill>
                <a:srgbClr val="0000FF"/>
              </a:solidFill>
              <a:latin typeface="Consolas" panose="020B0609020204030204" charset="0"/>
            </a:endParaRPr>
          </a:p>
        </p:txBody>
      </p:sp>
      <p:sp>
        <p:nvSpPr>
          <p:cNvPr id="6758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内容占位符 2"/>
          <p:cNvSpPr txBox="1"/>
          <p:nvPr/>
        </p:nvSpPr>
        <p:spPr bwMode="auto">
          <a:xfrm>
            <a:off x="3059832" y="2924944"/>
            <a:ext cx="7295515" cy="358203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'1234'.isdigit()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‘九’.isnumeric() #isnumeric()方法支持汉字数字，人民币：贰、仟 </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'九'.isdigit()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None/>
            </a:pPr>
            <a:r>
              <a:rPr lang="zh-CN" altLang="en-US" sz="1350" dirty="0">
                <a:latin typeface="Consolas" panose="020B0609020204030204" charset="0"/>
                <a:sym typeface="Arial" panose="020B0604020202020204" pitchFamily="34" charset="0"/>
              </a:rPr>
              <a:t>&gt;&gt;&gt; '九'.isdecimal()  </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'ⅣⅢⅩ'.isdecimal()</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endParaRPr lang="zh-CN" altLang="en-US" sz="1350" dirty="0">
              <a:solidFill>
                <a:srgbClr val="0000FF"/>
              </a:solidFill>
              <a:latin typeface="Consolas" panose="020B0609020204030204" charset="0"/>
              <a:sym typeface="Arial" panose="020B0604020202020204" pitchFamily="34" charset="0"/>
            </a:endParaRP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'ⅣⅢⅩ'.isnumeric()         #支持罗马数字</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endParaRPr lang="zh-CN" altLang="en-US" sz="1350" dirty="0">
              <a:solidFill>
                <a:srgbClr val="0000FF"/>
              </a:solidFill>
              <a:latin typeface="Consolas" panose="020B0609020204030204" charset="0"/>
              <a:sym typeface="Arial" panose="020B0604020202020204" pitchFamily="34" charset="0"/>
            </a:endParaRPr>
          </a:p>
        </p:txBody>
      </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2" name="文本框 1"/>
          <p:cNvSpPr txBox="1"/>
          <p:nvPr/>
        </p:nvSpPr>
        <p:spPr>
          <a:xfrm>
            <a:off x="5358962" y="3717032"/>
            <a:ext cx="3749541" cy="1938992"/>
          </a:xfrm>
          <a:prstGeom prst="rect">
            <a:avLst/>
          </a:prstGeom>
          <a:noFill/>
        </p:spPr>
        <p:txBody>
          <a:bodyPr wrap="square" rtlCol="0">
            <a:spAutoFit/>
          </a:bodyPr>
          <a:lstStyle/>
          <a:p>
            <a:pPr algn="l" latinLnBrk="1">
              <a:buFont typeface="Arial" panose="020B0604020202020204" pitchFamily="34" charset="0"/>
              <a:buChar char="•"/>
            </a:pPr>
            <a:r>
              <a:rPr lang="en-US" altLang="zh-CN" sz="1200" b="0" i="0" dirty="0" err="1">
                <a:solidFill>
                  <a:srgbClr val="333333"/>
                </a:solidFill>
                <a:effectLst/>
                <a:latin typeface="Helvetica Neue"/>
              </a:rPr>
              <a:t>isdecimal</a:t>
            </a:r>
            <a:r>
              <a:rPr lang="en-US" altLang="zh-CN" sz="1200" b="0" i="0" dirty="0">
                <a:solidFill>
                  <a:srgbClr val="333333"/>
                </a:solidFill>
                <a:effectLst/>
                <a:latin typeface="Helvetica Neue"/>
              </a:rPr>
              <a:t>() </a:t>
            </a:r>
            <a:r>
              <a:rPr lang="zh-CN" altLang="en-US" sz="1200" b="0" i="0" dirty="0">
                <a:solidFill>
                  <a:srgbClr val="333333"/>
                </a:solidFill>
                <a:effectLst/>
                <a:latin typeface="Helvetica Neue"/>
              </a:rPr>
              <a:t>方法检查字符串是否只包含十进制字符。这种方法只存在于</a:t>
            </a:r>
            <a:r>
              <a:rPr lang="en-US" altLang="zh-CN" sz="1200" b="0" i="0" dirty="0" err="1">
                <a:solidFill>
                  <a:srgbClr val="333333"/>
                </a:solidFill>
                <a:effectLst/>
                <a:latin typeface="Helvetica Neue"/>
              </a:rPr>
              <a:t>unicode</a:t>
            </a:r>
            <a:r>
              <a:rPr lang="zh-CN" altLang="en-US" sz="1200" b="0" i="0" dirty="0">
                <a:solidFill>
                  <a:srgbClr val="333333"/>
                </a:solidFill>
                <a:effectLst/>
                <a:latin typeface="Helvetica Neue"/>
              </a:rPr>
              <a:t>对象。</a:t>
            </a:r>
            <a:r>
              <a:rPr lang="en-US" altLang="zh-CN" sz="1200" b="1" i="0" dirty="0">
                <a:solidFill>
                  <a:srgbClr val="333333"/>
                </a:solidFill>
                <a:effectLst/>
                <a:latin typeface="Helvetica Neue"/>
              </a:rPr>
              <a:t> True</a:t>
            </a:r>
            <a:r>
              <a:rPr lang="en-US" altLang="zh-CN" sz="1200" b="0" i="0" dirty="0">
                <a:solidFill>
                  <a:srgbClr val="333333"/>
                </a:solidFill>
                <a:effectLst/>
                <a:latin typeface="Helvetica Neue"/>
              </a:rPr>
              <a:t> - </a:t>
            </a:r>
            <a:r>
              <a:rPr lang="zh-CN" altLang="en-US" sz="1200" b="0" i="0" dirty="0">
                <a:solidFill>
                  <a:srgbClr val="333333"/>
                </a:solidFill>
                <a:effectLst/>
                <a:latin typeface="Helvetica Neue"/>
              </a:rPr>
              <a:t>如果字符串中的所有字符都是十进制字符。</a:t>
            </a:r>
            <a:r>
              <a:rPr lang="en-US" altLang="zh-CN" sz="1200" b="1" i="0" dirty="0">
                <a:solidFill>
                  <a:srgbClr val="333333"/>
                </a:solidFill>
                <a:effectLst/>
                <a:latin typeface="Helvetica Neue"/>
              </a:rPr>
              <a:t>False</a:t>
            </a:r>
            <a:r>
              <a:rPr lang="en-US" altLang="zh-CN" sz="1200" b="0" i="0" dirty="0">
                <a:solidFill>
                  <a:srgbClr val="333333"/>
                </a:solidFill>
                <a:effectLst/>
                <a:latin typeface="Helvetica Neue"/>
              </a:rPr>
              <a:t> - </a:t>
            </a:r>
            <a:r>
              <a:rPr lang="zh-CN" altLang="en-US" sz="1200" b="0" i="0" dirty="0">
                <a:solidFill>
                  <a:srgbClr val="333333"/>
                </a:solidFill>
                <a:effectLst/>
                <a:latin typeface="Helvetica Neue"/>
              </a:rPr>
              <a:t>至少一个字符不是十进制字符。</a:t>
            </a:r>
            <a:endParaRPr lang="zh-CN" altLang="en-US" sz="1200" b="0" i="0" dirty="0">
              <a:solidFill>
                <a:srgbClr val="333333"/>
              </a:solidFill>
              <a:effectLst/>
              <a:latin typeface="Helvetica Neue"/>
            </a:endParaRPr>
          </a:p>
          <a:p>
            <a:endParaRPr lang="en-US" altLang="zh-CN" sz="1200" b="0" i="0" dirty="0">
              <a:solidFill>
                <a:srgbClr val="333333"/>
              </a:solidFill>
              <a:effectLst/>
              <a:latin typeface="Helvetica Neue"/>
            </a:endParaRPr>
          </a:p>
          <a:p>
            <a:endParaRPr lang="en-US" altLang="zh-CN" sz="1200" dirty="0">
              <a:solidFill>
                <a:srgbClr val="333333"/>
              </a:solidFill>
              <a:latin typeface="Helvetica Neue"/>
            </a:endParaRPr>
          </a:p>
          <a:p>
            <a:endParaRPr lang="en-US" altLang="zh-CN" sz="1200" b="0" i="0" dirty="0">
              <a:solidFill>
                <a:srgbClr val="333333"/>
              </a:solidFill>
              <a:effectLst/>
              <a:latin typeface="Helvetica Neue"/>
            </a:endParaRPr>
          </a:p>
          <a:p>
            <a:endParaRPr lang="en-US" altLang="zh-CN" sz="1200" dirty="0">
              <a:solidFill>
                <a:srgbClr val="333333"/>
              </a:solidFill>
              <a:latin typeface="Helvetica Neue"/>
            </a:endParaRPr>
          </a:p>
          <a:p>
            <a:endParaRPr lang="en-US" altLang="zh-CN" sz="1200" b="0" i="0" dirty="0">
              <a:solidFill>
                <a:srgbClr val="333333"/>
              </a:solidFill>
              <a:effectLst/>
              <a:latin typeface="Helvetica Neue"/>
            </a:endParaRPr>
          </a:p>
          <a:p>
            <a:r>
              <a:rPr lang="en-US" altLang="zh-CN" sz="1200" b="0" i="0" dirty="0" err="1">
                <a:solidFill>
                  <a:srgbClr val="333333"/>
                </a:solidFill>
                <a:effectLst/>
                <a:latin typeface="Helvetica Neue"/>
              </a:rPr>
              <a:t>isdigit</a:t>
            </a:r>
            <a:r>
              <a:rPr lang="en-US" altLang="zh-CN" sz="1200" b="0" i="0" dirty="0">
                <a:solidFill>
                  <a:srgbClr val="333333"/>
                </a:solidFill>
                <a:effectLst/>
                <a:latin typeface="Helvetica Neue"/>
              </a:rPr>
              <a:t>() </a:t>
            </a:r>
            <a:r>
              <a:rPr lang="zh-CN" altLang="en-US" sz="1200" b="0" i="0" dirty="0">
                <a:solidFill>
                  <a:srgbClr val="333333"/>
                </a:solidFill>
                <a:effectLst/>
                <a:latin typeface="Helvetica Neue"/>
              </a:rPr>
              <a:t>方法检测字符串是否只由数字组成。</a:t>
            </a:r>
            <a:endParaRPr lang="zh-CN" altLang="en-US" sz="1200" dirty="0"/>
          </a:p>
        </p:txBody>
      </p:sp>
      <p:pic>
        <p:nvPicPr>
          <p:cNvPr id="5" name="图片 4"/>
          <p:cNvPicPr>
            <a:picLocks noChangeAspect="1"/>
          </p:cNvPicPr>
          <p:nvPr/>
        </p:nvPicPr>
        <p:blipFill>
          <a:blip r:embed="rId2"/>
          <a:stretch>
            <a:fillRect/>
          </a:stretch>
        </p:blipFill>
        <p:spPr>
          <a:xfrm>
            <a:off x="6948264" y="4365104"/>
            <a:ext cx="1331827" cy="459679"/>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0865" y="1052736"/>
            <a:ext cx="8115935" cy="3395345"/>
          </a:xfrm>
        </p:spPr>
        <p:txBody>
          <a:bodyPr/>
          <a:lstStyle/>
          <a:p>
            <a:pPr>
              <a:spcBef>
                <a:spcPts val="600"/>
              </a:spcBef>
              <a:buClr>
                <a:srgbClr val="FF0000"/>
              </a:buClr>
              <a:buFont typeface="Wingdings" panose="05000000000000000000" charset="0"/>
              <a:buChar char="n"/>
            </a:pPr>
            <a:r>
              <a:rPr lang="zh-CN" altLang="en-US" sz="2000" b="1" noProof="1"/>
              <a:t>除了字符串对象提供的方法以外，很多Python内置函数也可以对字符串进行操作</a:t>
            </a:r>
            <a:endParaRPr lang="zh-CN" altLang="en-US" sz="2000" b="1" noProof="1"/>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x = 'Hello world.'</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&gt;&gt;&gt; len(x)                    #字符串长度</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12</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max(x)                    #最大字符</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'w'</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min(x)</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 '</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list(zip(x,x))            #zip()也可以作用于字符串</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[('H', 'H'), ('e', 'e'), ('l', 'l'), ('l', 'l'), ('o', 'o'), (' ', ' '), ('w', 'w'), ('o', 'o'), ('r', 'r'), ('l', 'l'), ('d', 'd'), ('.', '.')]</a:t>
            </a:r>
            <a:endParaRPr lang="zh-CN" altLang="en-US" sz="1350" noProof="1">
              <a:solidFill>
                <a:srgbClr val="0000FF"/>
              </a:solidFill>
              <a:latin typeface="Consolas" panose="020B0609020204030204" charset="0"/>
            </a:endParaRPr>
          </a:p>
          <a:p>
            <a:pPr marL="0" indent="0">
              <a:spcBef>
                <a:spcPts val="0"/>
              </a:spcBef>
              <a:buNone/>
            </a:pPr>
            <a:r>
              <a:rPr lang="zh-CN" altLang="en-US" sz="1350" noProof="1">
                <a:latin typeface="Consolas" panose="020B0609020204030204" charset="0"/>
              </a:rPr>
              <a:t>&gt;&gt;&gt; max(['abc', 'ABD'], key=</a:t>
            </a:r>
            <a:r>
              <a:rPr lang="en-US" altLang="zh-CN" sz="1350" noProof="1">
                <a:latin typeface="Consolas" panose="020B0609020204030204" charset="0"/>
              </a:rPr>
              <a:t>lambda item:item.</a:t>
            </a:r>
            <a:r>
              <a:rPr lang="zh-CN" altLang="en-US" sz="1350" noProof="1">
                <a:latin typeface="Consolas" panose="020B0609020204030204" charset="0"/>
              </a:rPr>
              <a:t>upper</a:t>
            </a:r>
            <a:r>
              <a:rPr lang="en-US" altLang="zh-CN" sz="1350" noProof="1">
                <a:latin typeface="Consolas" panose="020B0609020204030204" charset="0"/>
              </a:rPr>
              <a:t>()</a:t>
            </a:r>
            <a:r>
              <a:rPr lang="zh-CN" altLang="en-US" sz="1350" noProof="1">
                <a:latin typeface="Consolas" panose="020B0609020204030204" charset="0"/>
              </a:rPr>
              <a:t>) </a:t>
            </a:r>
            <a:r>
              <a:rPr lang="en-US" altLang="zh-CN" sz="1350" noProof="1">
                <a:latin typeface="Consolas" panose="020B0609020204030204" charset="0"/>
              </a:rPr>
              <a:t>#</a:t>
            </a:r>
            <a:r>
              <a:rPr lang="zh-CN" altLang="en-US" sz="1350" noProof="1">
                <a:latin typeface="Consolas" panose="020B0609020204030204" charset="0"/>
              </a:rPr>
              <a:t>忽略大小写</a:t>
            </a:r>
            <a:endParaRPr lang="zh-CN" altLang="en-US"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'ABD'</a:t>
            </a:r>
            <a:endParaRPr lang="zh-CN" altLang="en-US" sz="1350" noProof="1">
              <a:solidFill>
                <a:srgbClr val="0000FF"/>
              </a:solidFill>
              <a:latin typeface="Consolas" panose="020B0609020204030204" charset="0"/>
            </a:endParaRPr>
          </a:p>
        </p:txBody>
      </p:sp>
      <p:sp>
        <p:nvSpPr>
          <p:cNvPr id="696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内容占位符 2"/>
          <p:cNvSpPr txBox="1"/>
          <p:nvPr/>
        </p:nvSpPr>
        <p:spPr bwMode="auto">
          <a:xfrm>
            <a:off x="570865" y="4448081"/>
            <a:ext cx="800100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charset="0"/>
              <a:buChar char="n"/>
            </a:pPr>
            <a:r>
              <a:rPr lang="zh-CN" altLang="en-US" sz="1800" b="1" noProof="1">
                <a:solidFill>
                  <a:srgbClr val="FF0000"/>
                </a:solidFill>
              </a:rPr>
              <a:t>切片</a:t>
            </a:r>
            <a:r>
              <a:rPr lang="zh-CN" altLang="en-US" sz="1800" b="1" noProof="1"/>
              <a:t>也适用于字符串，但</a:t>
            </a:r>
            <a:r>
              <a:rPr lang="zh-CN" altLang="en-US" sz="1800" b="1" noProof="1">
                <a:solidFill>
                  <a:srgbClr val="FF0000"/>
                </a:solidFill>
              </a:rPr>
              <a:t>仅限于读取</a:t>
            </a:r>
            <a:r>
              <a:rPr lang="zh-CN" altLang="en-US" sz="1800" b="1" noProof="1"/>
              <a:t>其中的元素，不支持字符串修改。</a:t>
            </a:r>
            <a:endParaRPr lang="zh-CN" altLang="en-US" sz="1800" b="1" noProof="1"/>
          </a:p>
          <a:p>
            <a:pPr marL="0" indent="0">
              <a:buFont typeface="Arial" panose="020B0604020202020204" pitchFamily="34" charset="0"/>
              <a:buNone/>
            </a:pPr>
            <a:endParaRPr lang="zh-CN" altLang="en-US" sz="1500" noProof="1"/>
          </a:p>
          <a:p>
            <a:pPr marL="0" indent="0">
              <a:buFont typeface="Arial" panose="020B0604020202020204" pitchFamily="34" charset="0"/>
              <a:buNone/>
            </a:pPr>
            <a:r>
              <a:rPr lang="zh-CN" altLang="en-US" sz="1350" noProof="1">
                <a:latin typeface="Consolas" panose="020B0609020204030204" charset="0"/>
              </a:rPr>
              <a:t>&gt;&gt;&gt; 'Explicit is better than implicit.'[:8]</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'Explicit'</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'Explicit is better than implicit.'[9:23]</a:t>
            </a:r>
            <a:endParaRPr lang="zh-CN" altLang="en-US" sz="1350" noProof="1">
              <a:latin typeface="Consolas" panose="020B0609020204030204" charset="0"/>
            </a:endParaRPr>
          </a:p>
          <a:p>
            <a:pPr marL="0" indent="0">
              <a:buFont typeface="Arial" panose="020B0604020202020204" pitchFamily="34" charset="0"/>
              <a:buNone/>
            </a:pPr>
            <a:r>
              <a:rPr lang="zh-CN" altLang="en-US" sz="1350" noProof="1">
                <a:solidFill>
                  <a:srgbClr val="0000FF"/>
                </a:solidFill>
                <a:latin typeface="Consolas" panose="020B0609020204030204" charset="0"/>
              </a:rPr>
              <a:t>'is better than'</a:t>
            </a:r>
            <a:endParaRPr lang="zh-CN" altLang="en-US" sz="1350" noProof="1">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41986"/>
          <p:cNvSpPr txBox="1"/>
          <p:nvPr/>
        </p:nvSpPr>
        <p:spPr bwMode="auto">
          <a:xfrm>
            <a:off x="683568" y="1052736"/>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Font typeface="Wingdings" panose="05000000000000000000" pitchFamily="2" charset="2"/>
              <a:buChar char="n"/>
            </a:pPr>
            <a:r>
              <a:rPr lang="zh-CN" altLang="en-US" sz="2200" b="1" noProof="1">
                <a:latin typeface="宋体" panose="02010600030101010101" pitchFamily="2" charset="-122"/>
              </a:rPr>
              <a:t>内置函数eval()</a:t>
            </a:r>
            <a:endParaRPr lang="zh-CN" altLang="en-US" sz="2200" b="1" noProof="1">
              <a:latin typeface="宋体" panose="02010600030101010101" pitchFamily="2" charset="-122"/>
            </a:endParaRPr>
          </a:p>
          <a:p>
            <a:pPr marL="1905" indent="-344805">
              <a:lnSpc>
                <a:spcPct val="80000"/>
              </a:lnSpc>
              <a:buFont typeface="Arial" panose="020B0604020202020204" pitchFamily="34" charset="0"/>
              <a:buNone/>
            </a:pP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eval("3+4")</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7</a:t>
            </a:r>
            <a:endParaRPr lang="zh-CN" altLang="en-US" sz="1350" noProof="1">
              <a:solidFill>
                <a:srgbClr val="0000FF"/>
              </a:solidFill>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a = 3</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b = 5</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eval('a+b')</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8</a:t>
            </a:r>
            <a:endParaRPr lang="zh-CN" altLang="en-US" sz="1350" noProof="1">
              <a:solidFill>
                <a:srgbClr val="0000FF"/>
              </a:solidFill>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import math</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eval('math.sqrt(3)')</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1.7320508075688772</a:t>
            </a:r>
            <a:endParaRPr lang="zh-CN" altLang="en-US" sz="1350" noProof="1">
              <a:solidFill>
                <a:srgbClr val="0000FF"/>
              </a:solidFill>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eval('aa')        </a:t>
            </a:r>
            <a:r>
              <a:rPr lang="en-US" altLang="zh-CN" sz="1350" noProof="1">
                <a:latin typeface="Consolas" panose="020B0609020204030204" charset="0"/>
              </a:rPr>
              <a:t>#</a:t>
            </a:r>
            <a:r>
              <a:rPr lang="zh-CN" altLang="en-US" sz="1350" noProof="1">
                <a:latin typeface="Consolas" panose="020B0609020204030204" charset="0"/>
              </a:rPr>
              <a:t>当前上下文中不存在对象</a:t>
            </a:r>
            <a:r>
              <a:rPr lang="en-US" altLang="zh-CN" sz="1350" noProof="1">
                <a:latin typeface="Consolas" panose="020B0609020204030204" charset="0"/>
              </a:rPr>
              <a:t>aa</a:t>
            </a:r>
            <a:endParaRPr lang="en-US" altLang="zh-CN"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solidFill>
                  <a:srgbClr val="FF0000"/>
                </a:solidFill>
                <a:latin typeface="Consolas" panose="020B0609020204030204" charset="0"/>
              </a:rPr>
              <a:t>NameError: name 'aa' is not defined</a:t>
            </a:r>
            <a:endParaRPr lang="zh-CN" altLang="en-US" sz="1350" noProof="1">
              <a:solidFill>
                <a:srgbClr val="FF0000"/>
              </a:solidFill>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eval('*'.join(map(str, range(1, 6))))   </a:t>
            </a:r>
            <a:r>
              <a:rPr lang="en-US" altLang="zh-CN" sz="1350" noProof="1">
                <a:latin typeface="Consolas" panose="020B0609020204030204" charset="0"/>
              </a:rPr>
              <a:t>#5</a:t>
            </a:r>
            <a:r>
              <a:rPr lang="zh-CN" altLang="en-US" sz="1350" noProof="1">
                <a:latin typeface="Consolas" panose="020B0609020204030204" charset="0"/>
              </a:rPr>
              <a:t>的阶乘</a:t>
            </a: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120</a:t>
            </a:r>
            <a:endParaRPr lang="zh-CN" altLang="en-US" sz="1350" noProof="1">
              <a:solidFill>
                <a:srgbClr val="0000FF"/>
              </a:solidFill>
              <a:latin typeface="Consolas" panose="020B0609020204030204" charset="0"/>
            </a:endParaRPr>
          </a:p>
        </p:txBody>
      </p:sp>
      <p:sp>
        <p:nvSpPr>
          <p:cNvPr id="6" name="文本占位符 43010"/>
          <p:cNvSpPr>
            <a:spLocks noGrp="1"/>
          </p:cNvSpPr>
          <p:nvPr>
            <p:ph idx="1"/>
          </p:nvPr>
        </p:nvSpPr>
        <p:spPr>
          <a:xfrm>
            <a:off x="718667" y="4437112"/>
            <a:ext cx="8229600" cy="1790546"/>
          </a:xfrm>
        </p:spPr>
        <p:txBody>
          <a:bodyPr anchor="t"/>
          <a:lstStyle/>
          <a:p>
            <a:pPr>
              <a:lnSpc>
                <a:spcPct val="80000"/>
              </a:lnSpc>
              <a:buClr>
                <a:srgbClr val="FF0000"/>
              </a:buClr>
              <a:buSzPct val="70000"/>
              <a:buFont typeface="Wingdings" panose="05000000000000000000" pitchFamily="2" charset="2"/>
              <a:buChar char="n"/>
            </a:pPr>
            <a:r>
              <a:rPr lang="en-US" altLang="zh-CN" sz="2200" b="1" noProof="1">
                <a:latin typeface="宋体" panose="02010600030101010101" pitchFamily="2" charset="-122"/>
              </a:rPr>
              <a:t>eval()</a:t>
            </a:r>
            <a:r>
              <a:rPr lang="zh-CN" altLang="en-US" sz="2200" b="1" noProof="1">
                <a:latin typeface="宋体" panose="02010600030101010101" pitchFamily="2" charset="-122"/>
              </a:rPr>
              <a:t>函数是非常</a:t>
            </a:r>
            <a:r>
              <a:rPr lang="zh-CN" altLang="en-US" sz="2200" b="1" noProof="1">
                <a:solidFill>
                  <a:srgbClr val="FF0000"/>
                </a:solidFill>
                <a:latin typeface="宋体" panose="02010600030101010101" pitchFamily="2" charset="-122"/>
              </a:rPr>
              <a:t>危险</a:t>
            </a:r>
            <a:r>
              <a:rPr lang="zh-CN" altLang="en-US" sz="2200" b="1" noProof="1">
                <a:latin typeface="宋体" panose="02010600030101010101" pitchFamily="2" charset="-122"/>
              </a:rPr>
              <a:t>的</a:t>
            </a:r>
            <a:endParaRPr lang="zh-CN" altLang="en-US" sz="2200" b="1" noProof="1">
              <a:latin typeface="宋体" panose="02010600030101010101" pitchFamily="2" charset="-122"/>
            </a:endParaRPr>
          </a:p>
          <a:p>
            <a:pPr marL="1905" indent="-344805">
              <a:buSzPct val="70000"/>
              <a:buNone/>
            </a:pPr>
            <a:endParaRPr lang="en-US" altLang="zh-CN" sz="1350" noProof="1">
              <a:latin typeface="Times New Roman" panose="02020603050405020304" pitchFamily="18" charset="0"/>
              <a:ea typeface="+mn-ea"/>
            </a:endParaRPr>
          </a:p>
          <a:p>
            <a:pPr marL="1905" indent="-344805">
              <a:lnSpc>
                <a:spcPct val="80000"/>
              </a:lnSpc>
              <a:buSzPct val="70000"/>
              <a:buNone/>
            </a:pPr>
            <a:r>
              <a:rPr lang="en-US" altLang="zh-CN" sz="1350" noProof="1">
                <a:latin typeface="Consolas" panose="020B0609020204030204" charset="0"/>
              </a:rPr>
              <a:t>&gt;&gt;&gt; a = input("Please input:")</a:t>
            </a:r>
            <a:endParaRPr lang="en-US" altLang="zh-CN" sz="1350" noProof="1">
              <a:latin typeface="Consolas" panose="020B0609020204030204" charset="0"/>
            </a:endParaRPr>
          </a:p>
          <a:p>
            <a:pPr marL="1905" indent="-344805">
              <a:lnSpc>
                <a:spcPct val="80000"/>
              </a:lnSpc>
              <a:buSzPct val="70000"/>
              <a:buNone/>
            </a:pPr>
            <a:r>
              <a:rPr lang="en-US" altLang="zh-CN" sz="1350" noProof="1">
                <a:latin typeface="Consolas" panose="020B0609020204030204" charset="0"/>
              </a:rPr>
              <a:t>&gt;&gt;&gt; eval(a) </a:t>
            </a:r>
            <a:endParaRPr lang="en-US" altLang="zh-CN" sz="1350" noProof="1">
              <a:latin typeface="Consolas" panose="020B0609020204030204" charset="0"/>
            </a:endParaRPr>
          </a:p>
          <a:p>
            <a:pPr marL="1905" indent="-344805">
              <a:lnSpc>
                <a:spcPct val="80000"/>
              </a:lnSpc>
              <a:buSzPct val="70000"/>
              <a:buNone/>
            </a:pPr>
            <a:r>
              <a:rPr lang="en-US" altLang="zh-CN" sz="1350" noProof="1">
                <a:solidFill>
                  <a:srgbClr val="0000FF"/>
                </a:solidFill>
                <a:latin typeface="Consolas" panose="020B0609020204030204" charset="0"/>
              </a:rPr>
              <a:t>Please input:__import__('os').startfile(r'C:\Windows\notepad.exe')</a:t>
            </a:r>
            <a:endParaRPr lang="en-US" altLang="zh-CN" sz="1350" noProof="1">
              <a:solidFill>
                <a:srgbClr val="0000FF"/>
              </a:solidFill>
              <a:latin typeface="Consolas" panose="020B0609020204030204" charset="0"/>
            </a:endParaRPr>
          </a:p>
          <a:p>
            <a:pPr marL="1905" indent="-344805">
              <a:lnSpc>
                <a:spcPct val="80000"/>
              </a:lnSpc>
              <a:buSzPct val="70000"/>
              <a:buNone/>
            </a:pPr>
            <a:endParaRPr lang="en-US" altLang="zh-CN" sz="1350" noProof="1">
              <a:latin typeface="Consolas" panose="020B0609020204030204" charset="0"/>
            </a:endParaRPr>
          </a:p>
          <a:p>
            <a:pPr marL="1905" indent="-344805">
              <a:lnSpc>
                <a:spcPct val="80000"/>
              </a:lnSpc>
              <a:buSzPct val="70000"/>
              <a:buNone/>
            </a:pPr>
            <a:r>
              <a:rPr lang="en-US" altLang="zh-CN" sz="1350" noProof="1">
                <a:latin typeface="Consolas" panose="020B0609020204030204" charset="0"/>
              </a:rPr>
              <a:t>&gt;&gt;&gt; eval("__import__('os').system('md testtest')")</a:t>
            </a:r>
            <a:endParaRPr lang="en-US" altLang="zh-CN" sz="1350" noProof="1">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pic>
        <p:nvPicPr>
          <p:cNvPr id="3" name="图片 2"/>
          <p:cNvPicPr>
            <a:picLocks noChangeAspect="1"/>
          </p:cNvPicPr>
          <p:nvPr/>
        </p:nvPicPr>
        <p:blipFill>
          <a:blip r:embed="rId2"/>
          <a:stretch>
            <a:fillRect/>
          </a:stretch>
        </p:blipFill>
        <p:spPr>
          <a:xfrm>
            <a:off x="5718831" y="3861048"/>
            <a:ext cx="3419872" cy="115212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889887"/>
            <a:ext cx="8229600" cy="660930"/>
          </a:xfrm>
        </p:spPr>
        <p:txBody>
          <a:bodyPr>
            <a:normAutofit/>
          </a:bodyPr>
          <a:lstStyle/>
          <a:p>
            <a:r>
              <a:rPr lang="en-US" altLang="zh-CN" sz="2800" dirty="0" err="1"/>
              <a:t>ASCⅡ</a:t>
            </a:r>
            <a:r>
              <a:rPr lang="en-US" altLang="zh-CN" sz="2800" dirty="0"/>
              <a:t> UTF-8 GB2312(GBK) CP936 Unicode</a:t>
            </a:r>
            <a:endParaRPr lang="zh-CN" altLang="en-US" sz="2800" dirty="0"/>
          </a:p>
        </p:txBody>
      </p:sp>
      <p:graphicFrame>
        <p:nvGraphicFramePr>
          <p:cNvPr id="5" name="表格 5"/>
          <p:cNvGraphicFramePr>
            <a:graphicFrameLocks noGrp="1"/>
          </p:cNvGraphicFramePr>
          <p:nvPr>
            <p:ph idx="1"/>
          </p:nvPr>
        </p:nvGraphicFramePr>
        <p:xfrm>
          <a:off x="388900" y="1607959"/>
          <a:ext cx="5983299" cy="2743200"/>
        </p:xfrm>
        <a:graphic>
          <a:graphicData uri="http://schemas.openxmlformats.org/drawingml/2006/table">
            <a:tbl>
              <a:tblPr firstRow="1" bandRow="1">
                <a:tableStyleId>{5C22544A-7EE6-4342-B048-85BDC9FD1C3A}</a:tableStyleId>
              </a:tblPr>
              <a:tblGrid>
                <a:gridCol w="1027108"/>
                <a:gridCol w="1211776"/>
                <a:gridCol w="1008112"/>
                <a:gridCol w="2736303"/>
              </a:tblGrid>
              <a:tr h="370840">
                <a:tc>
                  <a:txBody>
                    <a:bodyPr/>
                    <a:lstStyle/>
                    <a:p>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zh-CN" altLang="en-US" sz="1600" baseline="0" dirty="0">
                          <a:latin typeface="Times New Roman" panose="02020603050405020304" pitchFamily="18" charset="0"/>
                          <a:ea typeface="宋体" panose="02010600030101010101" pitchFamily="2" charset="-122"/>
                        </a:rPr>
                        <a:t>单个英文 </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600" baseline="0" dirty="0">
                          <a:latin typeface="Times New Roman" panose="02020603050405020304" pitchFamily="18" charset="0"/>
                          <a:ea typeface="宋体" panose="02010600030101010101" pitchFamily="2" charset="-122"/>
                        </a:rPr>
                        <a:t>单个汉字 </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600" baseline="0" dirty="0">
                          <a:latin typeface="Times New Roman" panose="02020603050405020304" pitchFamily="18" charset="0"/>
                          <a:ea typeface="宋体" panose="02010600030101010101" pitchFamily="2" charset="-122"/>
                        </a:rPr>
                        <a:t>备注</a:t>
                      </a:r>
                      <a:endParaRPr lang="zh-CN" altLang="en-US" sz="16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err="1">
                          <a:latin typeface="Times New Roman" panose="02020603050405020304" pitchFamily="18" charset="0"/>
                          <a:ea typeface="宋体" panose="02010600030101010101" pitchFamily="2" charset="-122"/>
                        </a:rPr>
                        <a:t>ASCⅡ</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600" baseline="0" dirty="0">
                          <a:solidFill>
                            <a:srgbClr val="FF0000"/>
                          </a:solidFill>
                          <a:latin typeface="Times New Roman" panose="02020603050405020304" pitchFamily="18" charset="0"/>
                          <a:ea typeface="宋体" panose="02010600030101010101" pitchFamily="2" charset="-122"/>
                        </a:rPr>
                        <a:t>不支持</a:t>
                      </a:r>
                      <a:endParaRPr lang="zh-CN" altLang="en-US" sz="1600" baseline="0" dirty="0">
                        <a:solidFill>
                          <a:srgbClr val="FF0000"/>
                        </a:solidFill>
                        <a:latin typeface="Times New Roman" panose="02020603050405020304" pitchFamily="18" charset="0"/>
                        <a:ea typeface="宋体" panose="02010600030101010101" pitchFamily="2" charset="-122"/>
                      </a:endParaRP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美国</a:t>
                      </a:r>
                      <a:endParaRPr lang="zh-CN" altLang="en-US" sz="14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a:latin typeface="Times New Roman" panose="02020603050405020304" pitchFamily="18" charset="0"/>
                          <a:ea typeface="宋体" panose="02010600030101010101" pitchFamily="2" charset="-122"/>
                        </a:rPr>
                        <a:t>GB2312</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中国</a:t>
                      </a:r>
                      <a:endParaRPr lang="zh-CN" altLang="en-US" sz="14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a:latin typeface="Times New Roman" panose="02020603050405020304" pitchFamily="18" charset="0"/>
                          <a:ea typeface="宋体" panose="02010600030101010101" pitchFamily="2" charset="-122"/>
                        </a:rPr>
                        <a:t>GBK</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扩展</a:t>
                      </a:r>
                      <a:r>
                        <a:rPr lang="en-US" altLang="zh-CN" sz="1400" baseline="0" dirty="0">
                          <a:latin typeface="Times New Roman" panose="02020603050405020304" pitchFamily="18" charset="0"/>
                          <a:ea typeface="宋体" panose="02010600030101010101" pitchFamily="2" charset="-122"/>
                        </a:rPr>
                        <a:t>GB2312</a:t>
                      </a:r>
                      <a:endParaRPr lang="zh-CN" altLang="en-US" sz="14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a:latin typeface="Times New Roman" panose="02020603050405020304" pitchFamily="18" charset="0"/>
                          <a:ea typeface="宋体" panose="02010600030101010101" pitchFamily="2" charset="-122"/>
                        </a:rPr>
                        <a:t>CP936</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微软以</a:t>
                      </a:r>
                      <a:r>
                        <a:rPr lang="en-US" altLang="zh-CN" sz="1400" baseline="0" dirty="0">
                          <a:latin typeface="Times New Roman" panose="02020603050405020304" pitchFamily="18" charset="0"/>
                          <a:ea typeface="宋体" panose="02010600030101010101" pitchFamily="2" charset="-122"/>
                        </a:rPr>
                        <a:t>GBK</a:t>
                      </a:r>
                      <a:endParaRPr lang="zh-CN" altLang="en-US" sz="14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a:latin typeface="Times New Roman" panose="02020603050405020304" pitchFamily="18" charset="0"/>
                          <a:ea typeface="宋体" panose="02010600030101010101" pitchFamily="2" charset="-122"/>
                        </a:rPr>
                        <a:t>UTF-8</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400" baseline="0" dirty="0">
                          <a:latin typeface="Times New Roman" panose="02020603050405020304" pitchFamily="18" charset="0"/>
                          <a:ea typeface="宋体" panose="02010600030101010101" pitchFamily="2" charset="-122"/>
                        </a:rPr>
                        <a:t>Unicode </a:t>
                      </a:r>
                      <a:r>
                        <a:rPr lang="zh-CN" altLang="en-US" sz="1400" baseline="0" dirty="0">
                          <a:latin typeface="Times New Roman" panose="02020603050405020304" pitchFamily="18" charset="0"/>
                          <a:ea typeface="宋体" panose="02010600030101010101" pitchFamily="2" charset="-122"/>
                        </a:rPr>
                        <a:t>变长的模式</a:t>
                      </a:r>
                      <a:endParaRPr lang="zh-CN" altLang="en-US" sz="1400" baseline="0" dirty="0">
                        <a:latin typeface="Times New Roman" panose="02020603050405020304" pitchFamily="18" charset="0"/>
                        <a:ea typeface="宋体" panose="02010600030101010101" pitchFamily="2" charset="-122"/>
                      </a:endParaRPr>
                    </a:p>
                  </a:txBody>
                  <a:tcPr anchor="ctr"/>
                </a:tc>
              </a:tr>
              <a:tr h="370840">
                <a:tc>
                  <a:txBody>
                    <a:bodyPr/>
                    <a:lstStyle/>
                    <a:p>
                      <a:r>
                        <a:rPr lang="en-US" altLang="zh-CN" sz="1600" baseline="0" dirty="0">
                          <a:latin typeface="Times New Roman" panose="02020603050405020304" pitchFamily="18" charset="0"/>
                          <a:ea typeface="宋体" panose="02010600030101010101" pitchFamily="2" charset="-122"/>
                        </a:rPr>
                        <a:t>Unicode</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endParaRPr lang="zh-CN" altLang="en-US" sz="1600"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sz="1400" kern="1200" baseline="0" dirty="0">
                          <a:solidFill>
                            <a:schemeClr val="dk1"/>
                          </a:solidFill>
                          <a:latin typeface="Times New Roman" panose="02020603050405020304" pitchFamily="18" charset="0"/>
                          <a:ea typeface="宋体" panose="02010600030101010101" pitchFamily="2" charset="-122"/>
                          <a:cs typeface="+mn-cs"/>
                        </a:rPr>
                        <a:t>常见：</a:t>
                      </a:r>
                      <a:r>
                        <a:rPr lang="en-US" altLang="zh-CN" sz="1400" kern="1200" baseline="0" dirty="0">
                          <a:solidFill>
                            <a:schemeClr val="dk1"/>
                          </a:solidFill>
                          <a:latin typeface="Times New Roman" panose="02020603050405020304" pitchFamily="18" charset="0"/>
                          <a:ea typeface="宋体" panose="02010600030101010101" pitchFamily="2" charset="-122"/>
                          <a:cs typeface="+mn-cs"/>
                        </a:rPr>
                        <a:t>UCS-16</a:t>
                      </a:r>
                      <a:r>
                        <a:rPr lang="zh-CN" altLang="en-US" sz="1400" kern="1200" baseline="0" dirty="0">
                          <a:solidFill>
                            <a:schemeClr val="dk1"/>
                          </a:solidFill>
                          <a:latin typeface="Times New Roman" panose="02020603050405020304" pitchFamily="18" charset="0"/>
                          <a:ea typeface="宋体" panose="02010600030101010101" pitchFamily="2" charset="-122"/>
                          <a:cs typeface="+mn-cs"/>
                        </a:rPr>
                        <a:t>编码，等长</a:t>
                      </a:r>
                      <a:endParaRPr lang="en-US" altLang="zh-CN" sz="1400" kern="1200" baseline="0" dirty="0">
                        <a:solidFill>
                          <a:schemeClr val="dk1"/>
                        </a:solidFill>
                        <a:latin typeface="Times New Roman" panose="02020603050405020304" pitchFamily="18" charset="0"/>
                        <a:ea typeface="宋体" panose="02010600030101010101" pitchFamily="2" charset="-122"/>
                        <a:cs typeface="+mn-cs"/>
                      </a:endParaRPr>
                    </a:p>
                    <a:p>
                      <a:pPr algn="ctr"/>
                      <a:r>
                        <a:rPr lang="zh-CN" altLang="en-US" sz="1400" kern="1200" baseline="0" dirty="0">
                          <a:solidFill>
                            <a:schemeClr val="dk1"/>
                          </a:solidFill>
                          <a:latin typeface="Times New Roman" panose="02020603050405020304" pitchFamily="18" charset="0"/>
                          <a:ea typeface="宋体" panose="02010600030101010101" pitchFamily="2" charset="-122"/>
                          <a:cs typeface="+mn-cs"/>
                        </a:rPr>
                        <a:t>存储、传输不划算</a:t>
                      </a:r>
                      <a:endParaRPr lang="zh-CN" altLang="en-US" sz="1400" kern="1200" baseline="0" dirty="0">
                        <a:solidFill>
                          <a:schemeClr val="dk1"/>
                        </a:solidFill>
                        <a:latin typeface="Times New Roman" panose="02020603050405020304" pitchFamily="18" charset="0"/>
                        <a:ea typeface="宋体" panose="02010600030101010101" pitchFamily="2" charset="-122"/>
                        <a:cs typeface="+mn-cs"/>
                      </a:endParaRPr>
                    </a:p>
                  </a:txBody>
                  <a:tcPr anchor="ctr"/>
                </a:tc>
              </a:tr>
            </a:tbl>
          </a:graphicData>
        </a:graphic>
      </p:graphicFrame>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377253" y="4315539"/>
            <a:ext cx="5551251" cy="841653"/>
          </a:xfrm>
          <a:prstGeom prst="rect">
            <a:avLst/>
          </a:prstGeom>
        </p:spPr>
      </p:pic>
      <p:pic>
        <p:nvPicPr>
          <p:cNvPr id="11266" name="Picture 2" descr="rw-file-utf-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912" y="3923424"/>
            <a:ext cx="2924175"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8363634" y="4015929"/>
            <a:ext cx="646331" cy="369332"/>
          </a:xfrm>
          <a:prstGeom prst="rect">
            <a:avLst/>
          </a:prstGeom>
          <a:solidFill>
            <a:srgbClr val="FF0000"/>
          </a:solidFill>
        </p:spPr>
        <p:txBody>
          <a:bodyPr wrap="none" rtlCol="0">
            <a:spAutoFit/>
          </a:bodyPr>
          <a:lstStyle/>
          <a:p>
            <a:r>
              <a:rPr lang="zh-CN" altLang="en-US" dirty="0"/>
              <a:t>内存</a:t>
            </a:r>
            <a:endParaRPr lang="zh-CN" altLang="en-US" dirty="0"/>
          </a:p>
        </p:txBody>
      </p:sp>
      <p:grpSp>
        <p:nvGrpSpPr>
          <p:cNvPr id="10" name="组合 114"/>
          <p:cNvGrpSpPr/>
          <p:nvPr/>
        </p:nvGrpSpPr>
        <p:grpSpPr>
          <a:xfrm>
            <a:off x="-540568" y="116632"/>
            <a:ext cx="6225040" cy="662730"/>
            <a:chOff x="-198275" y="3380765"/>
            <a:chExt cx="6225040" cy="662730"/>
          </a:xfrm>
        </p:grpSpPr>
        <p:grpSp>
          <p:nvGrpSpPr>
            <p:cNvPr id="11" name="组合 105"/>
            <p:cNvGrpSpPr/>
            <p:nvPr/>
          </p:nvGrpSpPr>
          <p:grpSpPr>
            <a:xfrm>
              <a:off x="-198275" y="3380765"/>
              <a:ext cx="6225040" cy="662730"/>
              <a:chOff x="-198275" y="3380765"/>
              <a:chExt cx="6225040" cy="662730"/>
            </a:xfrm>
          </p:grpSpPr>
          <p:sp>
            <p:nvSpPr>
              <p:cNvPr id="13"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4"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2" name="图片 11" descr="12.jpg"/>
            <p:cNvPicPr>
              <a:picLocks noChangeAspect="1"/>
            </p:cNvPicPr>
            <p:nvPr/>
          </p:nvPicPr>
          <p:blipFill>
            <a:blip r:embed="rId3" cstate="print"/>
            <a:stretch>
              <a:fillRect/>
            </a:stretch>
          </p:blipFill>
          <p:spPr>
            <a:xfrm>
              <a:off x="1115929" y="3530600"/>
              <a:ext cx="446172" cy="431048"/>
            </a:xfrm>
            <a:prstGeom prst="rect">
              <a:avLst/>
            </a:prstGeom>
          </p:spPr>
        </p:pic>
      </p:grpSp>
    </p:spTree>
  </p:cSld>
  <p:clrMapOvr>
    <a:masterClrMapping/>
  </p:clrMapOvr>
  <p:transition spd="slow" advClick="0">
    <p:pull dir="d"/>
  </p:transition>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pSp>
        <p:nvGrpSpPr>
          <p:cNvPr id="14" name="组合 114"/>
          <p:cNvGrpSpPr/>
          <p:nvPr/>
        </p:nvGrpSpPr>
        <p:grpSpPr>
          <a:xfrm>
            <a:off x="-540568" y="116632"/>
            <a:ext cx="6225040" cy="662730"/>
            <a:chOff x="-198275" y="3380765"/>
            <a:chExt cx="6225040" cy="662730"/>
          </a:xfrm>
        </p:grpSpPr>
        <p:grpSp>
          <p:nvGrpSpPr>
            <p:cNvPr id="15" name="组合 105"/>
            <p:cNvGrpSpPr/>
            <p:nvPr/>
          </p:nvGrpSpPr>
          <p:grpSpPr>
            <a:xfrm>
              <a:off x="-198275" y="3380765"/>
              <a:ext cx="6225040" cy="662730"/>
              <a:chOff x="-198275" y="3380765"/>
              <a:chExt cx="6225040" cy="662730"/>
            </a:xfrm>
          </p:grpSpPr>
          <p:sp>
            <p:nvSpPr>
              <p:cNvPr id="1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8"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6" name="图片 15"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21" name="文本框 20"/>
          <p:cNvSpPr txBox="1"/>
          <p:nvPr/>
        </p:nvSpPr>
        <p:spPr>
          <a:xfrm>
            <a:off x="251520" y="972479"/>
            <a:ext cx="8892480" cy="1384995"/>
          </a:xfrm>
          <a:prstGeom prst="rect">
            <a:avLst/>
          </a:prstGeom>
          <a:solidFill>
            <a:schemeClr val="accent3">
              <a:lumMod val="40000"/>
              <a:lumOff val="60000"/>
            </a:schemeClr>
          </a:solidFill>
        </p:spPr>
        <p:txBody>
          <a:bodyPr wrap="square">
            <a:spAutoFit/>
          </a:bodyPr>
          <a:lstStyle/>
          <a:p>
            <a:r>
              <a:rPr lang="zh-CN" altLang="en-US" sz="1400" dirty="0">
                <a:latin typeface="Times New Roman" panose="02020603050405020304" pitchFamily="18" charset="0"/>
              </a:rPr>
              <a:t>语法：</a:t>
            </a:r>
            <a:endParaRPr lang="en-US" altLang="zh-CN" sz="1400" dirty="0">
              <a:latin typeface="Times New Roman" panose="02020603050405020304" pitchFamily="18" charset="0"/>
            </a:endParaRPr>
          </a:p>
          <a:p>
            <a:r>
              <a:rPr lang="en-US" altLang="zh-CN" sz="1400" dirty="0">
                <a:latin typeface="Times New Roman" panose="02020603050405020304" pitchFamily="18" charset="0"/>
              </a:rPr>
              <a:t>    </a:t>
            </a:r>
            <a:r>
              <a:rPr lang="zh-CN" altLang="en-US" sz="1400" dirty="0">
                <a:latin typeface="Times New Roman" panose="02020603050405020304" pitchFamily="18" charset="0"/>
              </a:rPr>
              <a:t>str.encode(encoding=‘UTF-8’,errors=‘strict’) </a:t>
            </a:r>
            <a:r>
              <a:rPr lang="zh-CN" altLang="en-US" sz="1400" b="0" i="0" dirty="0">
                <a:solidFill>
                  <a:srgbClr val="333333"/>
                </a:solidFill>
                <a:effectLst/>
                <a:latin typeface="Helvetica Neue"/>
              </a:rPr>
              <a:t>以指定的编码格式编码字符串</a:t>
            </a:r>
            <a:endParaRPr lang="en-US" altLang="zh-CN" sz="1400" b="0" i="0" dirty="0">
              <a:solidFill>
                <a:srgbClr val="333333"/>
              </a:solidFill>
              <a:effectLst/>
              <a:latin typeface="Helvetica Neue"/>
            </a:endParaRPr>
          </a:p>
          <a:p>
            <a:r>
              <a:rPr lang="en-US" altLang="zh-CN" sz="1400" b="0" i="0" dirty="0">
                <a:solidFill>
                  <a:srgbClr val="333333"/>
                </a:solidFill>
                <a:effectLst/>
                <a:latin typeface="Times New Roman" panose="02020603050405020304" pitchFamily="18" charset="0"/>
              </a:rPr>
              <a:t>    </a:t>
            </a:r>
            <a:r>
              <a:rPr lang="en-US" altLang="zh-CN" sz="1400" b="0" i="0" dirty="0" err="1">
                <a:solidFill>
                  <a:srgbClr val="333333"/>
                </a:solidFill>
                <a:effectLst/>
                <a:latin typeface="Times New Roman" panose="02020603050405020304" pitchFamily="18" charset="0"/>
              </a:rPr>
              <a:t>bytes.decode</a:t>
            </a:r>
            <a:r>
              <a:rPr lang="en-US" altLang="zh-CN" sz="1400" b="0" i="0" dirty="0">
                <a:solidFill>
                  <a:srgbClr val="333333"/>
                </a:solidFill>
                <a:effectLst/>
                <a:latin typeface="Times New Roman" panose="02020603050405020304" pitchFamily="18" charset="0"/>
              </a:rPr>
              <a:t>(encoding="utf-8", errors="strict")        </a:t>
            </a:r>
            <a:r>
              <a:rPr lang="zh-CN" altLang="en-US" sz="1400" b="0" i="0" dirty="0">
                <a:solidFill>
                  <a:srgbClr val="333333"/>
                </a:solidFill>
                <a:effectLst/>
                <a:latin typeface="Times New Roman" panose="02020603050405020304" pitchFamily="18" charset="0"/>
              </a:rPr>
              <a:t>以指定的编码格式解码 </a:t>
            </a:r>
            <a:r>
              <a:rPr lang="en-US" altLang="zh-CN" sz="1400" b="0" i="0" dirty="0">
                <a:solidFill>
                  <a:srgbClr val="333333"/>
                </a:solidFill>
                <a:effectLst/>
                <a:latin typeface="Times New Roman" panose="02020603050405020304" pitchFamily="18" charset="0"/>
              </a:rPr>
              <a:t>bytes </a:t>
            </a:r>
            <a:r>
              <a:rPr lang="zh-CN" altLang="en-US" sz="1400" b="0" i="0" dirty="0">
                <a:solidFill>
                  <a:srgbClr val="333333"/>
                </a:solidFill>
                <a:effectLst/>
                <a:latin typeface="Times New Roman" panose="02020603050405020304" pitchFamily="18" charset="0"/>
              </a:rPr>
              <a:t>对象。</a:t>
            </a:r>
            <a:r>
              <a:rPr lang="zh-CN" altLang="en-US" sz="1400" b="0" i="0" dirty="0">
                <a:solidFill>
                  <a:srgbClr val="FF0000"/>
                </a:solidFill>
                <a:effectLst/>
                <a:latin typeface="Times New Roman" panose="02020603050405020304" pitchFamily="18" charset="0"/>
              </a:rPr>
              <a:t>默认编码为 </a:t>
            </a:r>
            <a:r>
              <a:rPr lang="en-US" altLang="zh-CN" sz="1400" b="0" i="0" dirty="0">
                <a:solidFill>
                  <a:srgbClr val="FF0000"/>
                </a:solidFill>
                <a:effectLst/>
                <a:latin typeface="Times New Roman" panose="02020603050405020304" pitchFamily="18" charset="0"/>
              </a:rPr>
              <a:t>'utf-8</a:t>
            </a:r>
            <a:r>
              <a:rPr lang="en-US" altLang="zh-CN" sz="1400" b="0" i="0" dirty="0">
                <a:solidFill>
                  <a:srgbClr val="333333"/>
                </a:solidFill>
                <a:effectLst/>
                <a:latin typeface="Times New Roman" panose="02020603050405020304" pitchFamily="18" charset="0"/>
              </a:rPr>
              <a:t>’</a:t>
            </a:r>
            <a:endParaRPr lang="en-US" altLang="zh-CN" sz="1400" dirty="0">
              <a:latin typeface="Times New Roman" panose="02020603050405020304" pitchFamily="18" charset="0"/>
            </a:endParaRPr>
          </a:p>
          <a:p>
            <a:pPr marL="285750" indent="-285750">
              <a:buFont typeface="Arial" panose="020B0604020202020204" pitchFamily="34" charset="0"/>
              <a:buChar char="•"/>
            </a:pPr>
            <a:r>
              <a:rPr lang="en-US" altLang="zh-CN" sz="1400" dirty="0">
                <a:latin typeface="Times New Roman" panose="02020603050405020304" pitchFamily="18" charset="0"/>
              </a:rPr>
              <a:t>encoding -- </a:t>
            </a:r>
            <a:r>
              <a:rPr lang="zh-CN" altLang="en-US" sz="1400" dirty="0">
                <a:latin typeface="Times New Roman" panose="02020603050405020304" pitchFamily="18" charset="0"/>
              </a:rPr>
              <a:t>要使用的编码，如</a:t>
            </a:r>
            <a:r>
              <a:rPr lang="en-US" altLang="zh-CN" sz="1400" dirty="0">
                <a:latin typeface="Times New Roman" panose="02020603050405020304" pitchFamily="18" charset="0"/>
              </a:rPr>
              <a:t>: UTF-8</a:t>
            </a:r>
            <a:r>
              <a:rPr lang="zh-CN" altLang="en-US" sz="1400" dirty="0">
                <a:latin typeface="Times New Roman" panose="02020603050405020304" pitchFamily="18" charset="0"/>
              </a:rPr>
              <a:t>。</a:t>
            </a:r>
            <a:endParaRPr lang="zh-CN" altLang="en-US" sz="1400" dirty="0">
              <a:latin typeface="Times New Roman" panose="02020603050405020304" pitchFamily="18" charset="0"/>
            </a:endParaRPr>
          </a:p>
          <a:p>
            <a:pPr marL="285750" indent="-285750">
              <a:buFont typeface="Arial" panose="020B0604020202020204" pitchFamily="34" charset="0"/>
              <a:buChar char="•"/>
            </a:pPr>
            <a:r>
              <a:rPr lang="en-US" altLang="zh-CN" sz="1400" dirty="0">
                <a:latin typeface="Times New Roman" panose="02020603050405020304" pitchFamily="18" charset="0"/>
              </a:rPr>
              <a:t>errors -- </a:t>
            </a:r>
            <a:r>
              <a:rPr lang="zh-CN" altLang="en-US" sz="1400" dirty="0">
                <a:latin typeface="Times New Roman" panose="02020603050405020304" pitchFamily="18" charset="0"/>
              </a:rPr>
              <a:t>设置不同错误的处理方案。默认为 </a:t>
            </a:r>
            <a:r>
              <a:rPr lang="en-US" altLang="zh-CN" sz="1400" dirty="0">
                <a:latin typeface="Times New Roman" panose="02020603050405020304" pitchFamily="18" charset="0"/>
              </a:rPr>
              <a:t>'strict',</a:t>
            </a:r>
            <a:r>
              <a:rPr lang="zh-CN" altLang="en-US" sz="1400" dirty="0">
                <a:latin typeface="Times New Roman" panose="02020603050405020304" pitchFamily="18" charset="0"/>
              </a:rPr>
              <a:t>意为编码错误引起一个</a:t>
            </a:r>
            <a:r>
              <a:rPr lang="en-US" altLang="zh-CN" sz="1400" dirty="0" err="1">
                <a:latin typeface="Times New Roman" panose="02020603050405020304" pitchFamily="18" charset="0"/>
              </a:rPr>
              <a:t>UnicodeError</a:t>
            </a:r>
            <a:r>
              <a:rPr lang="zh-CN" altLang="en-US" sz="1400" dirty="0">
                <a:latin typeface="Times New Roman" panose="02020603050405020304" pitchFamily="18" charset="0"/>
              </a:rPr>
              <a:t>。 其他可能得值有 </a:t>
            </a:r>
            <a:r>
              <a:rPr lang="en-US" altLang="zh-CN" sz="1400" dirty="0">
                <a:latin typeface="Times New Roman" panose="02020603050405020304" pitchFamily="18" charset="0"/>
              </a:rPr>
              <a:t>'ignore', 'replace', '</a:t>
            </a:r>
            <a:r>
              <a:rPr lang="en-US" altLang="zh-CN" sz="1400" dirty="0" err="1">
                <a:latin typeface="Times New Roman" panose="02020603050405020304" pitchFamily="18" charset="0"/>
              </a:rPr>
              <a:t>xmlcharrefreplace</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backslashreplace</a:t>
            </a:r>
            <a:r>
              <a:rPr lang="en-US" altLang="zh-CN" sz="1400" dirty="0">
                <a:latin typeface="Times New Roman" panose="02020603050405020304" pitchFamily="18" charset="0"/>
              </a:rPr>
              <a:t>' </a:t>
            </a:r>
            <a:r>
              <a:rPr lang="zh-CN" altLang="en-US" sz="1400" dirty="0">
                <a:latin typeface="Times New Roman" panose="02020603050405020304" pitchFamily="18" charset="0"/>
              </a:rPr>
              <a:t>以及通过 </a:t>
            </a:r>
            <a:r>
              <a:rPr lang="en-US" altLang="zh-CN" sz="1400" dirty="0" err="1">
                <a:latin typeface="Times New Roman" panose="02020603050405020304" pitchFamily="18" charset="0"/>
              </a:rPr>
              <a:t>codecs.register_error</a:t>
            </a:r>
            <a:r>
              <a:rPr lang="en-US" altLang="zh-CN" sz="1400" dirty="0">
                <a:latin typeface="Times New Roman" panose="02020603050405020304" pitchFamily="18" charset="0"/>
              </a:rPr>
              <a:t>() </a:t>
            </a:r>
            <a:r>
              <a:rPr lang="zh-CN" altLang="en-US" sz="1400" dirty="0">
                <a:latin typeface="Times New Roman" panose="02020603050405020304" pitchFamily="18" charset="0"/>
              </a:rPr>
              <a:t>注册的任何值。</a:t>
            </a:r>
            <a:endParaRPr lang="zh-CN" altLang="en-US" sz="1400" dirty="0">
              <a:latin typeface="Times New Roman" panose="02020603050405020304" pitchFamily="18" charset="0"/>
            </a:endParaRPr>
          </a:p>
        </p:txBody>
      </p:sp>
      <p:pic>
        <p:nvPicPr>
          <p:cNvPr id="27" name="图片 26"/>
          <p:cNvPicPr>
            <a:picLocks noChangeAspect="1"/>
          </p:cNvPicPr>
          <p:nvPr/>
        </p:nvPicPr>
        <p:blipFill>
          <a:blip r:embed="rId2"/>
          <a:stretch>
            <a:fillRect/>
          </a:stretch>
        </p:blipFill>
        <p:spPr>
          <a:xfrm>
            <a:off x="217701" y="2355689"/>
            <a:ext cx="7657590" cy="4235843"/>
          </a:xfrm>
          <a:prstGeom prst="rect">
            <a:avLst/>
          </a:prstGeom>
        </p:spPr>
      </p:pic>
    </p:spTree>
  </p:cSld>
  <p:clrMapOvr>
    <a:masterClrMapping/>
  </p:clrMapOvr>
  <p:transition spd="slow" advClick="0">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594" y="1431940"/>
            <a:ext cx="8324215" cy="5021396"/>
          </a:xfrm>
        </p:spPr>
        <p:txBody>
          <a:bodyPr/>
          <a:lstStyle/>
          <a:p>
            <a:pPr>
              <a:spcBef>
                <a:spcPts val="600"/>
              </a:spcBef>
              <a:buClr>
                <a:srgbClr val="FF0000"/>
              </a:buClr>
              <a:buFont typeface="Wingdings" panose="05000000000000000000" charset="0"/>
              <a:buChar char=""/>
            </a:pPr>
            <a:r>
              <a:rPr lang="en-US" sz="1800" noProof="1"/>
              <a:t>Pytho标准库zlib中提供的compress()和decompress()函数可以用于</a:t>
            </a:r>
            <a:r>
              <a:rPr lang="zh-CN" altLang="en-US" sz="1800" noProof="1">
                <a:solidFill>
                  <a:srgbClr val="FF0000"/>
                </a:solidFill>
              </a:rPr>
              <a:t>字节串</a:t>
            </a:r>
            <a:r>
              <a:rPr lang="en-US" sz="1800" noProof="1">
                <a:solidFill>
                  <a:srgbClr val="FF0000"/>
                </a:solidFill>
              </a:rPr>
              <a:t>的压缩和解压缩</a:t>
            </a:r>
            <a:r>
              <a:rPr lang="en-US" sz="1800" noProof="1"/>
              <a:t>。</a:t>
            </a:r>
            <a:endParaRPr lang="en-US" sz="1800" noProof="1"/>
          </a:p>
          <a:p>
            <a:pPr marL="0" indent="0">
              <a:buNone/>
            </a:pPr>
            <a:endParaRPr lang="en-US" sz="1200" noProof="1"/>
          </a:p>
          <a:p>
            <a:pPr marL="0" indent="0">
              <a:buNone/>
            </a:pPr>
            <a:r>
              <a:rPr lang="en-US" sz="1600" noProof="1">
                <a:latin typeface="Consolas" panose="020B0609020204030204" charset="0"/>
              </a:rPr>
              <a:t>&gt;&gt;&gt; import zlib</a:t>
            </a:r>
            <a:endParaRPr lang="en-US" sz="1600" noProof="1">
              <a:latin typeface="Consolas" panose="020B0609020204030204" charset="0"/>
            </a:endParaRPr>
          </a:p>
          <a:p>
            <a:pPr marL="0" indent="0">
              <a:buNone/>
            </a:pPr>
            <a:r>
              <a:rPr lang="en-US" sz="1600" noProof="1">
                <a:latin typeface="Consolas" panose="020B0609020204030204" charset="0"/>
              </a:rPr>
              <a:t>&gt;&gt;&gt; x = 'Python程序设计系列图书，董付国编著，清华大学出版社'.encode()</a:t>
            </a:r>
            <a:endParaRPr lang="en-US" sz="1600" noProof="1">
              <a:latin typeface="Consolas" panose="020B0609020204030204" charset="0"/>
            </a:endParaRPr>
          </a:p>
          <a:p>
            <a:pPr marL="0" indent="0">
              <a:buNone/>
            </a:pPr>
            <a:r>
              <a:rPr lang="en-US" sz="1600" noProof="1">
                <a:latin typeface="Consolas" panose="020B0609020204030204" charset="0"/>
              </a:rPr>
              <a:t>&gt;&gt;&gt; len(x)</a:t>
            </a: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72</a:t>
            </a:r>
            <a:endParaRPr lang="en-US" sz="1600" noProof="1">
              <a:solidFill>
                <a:srgbClr val="0000FF"/>
              </a:solidFill>
              <a:latin typeface="Consolas" panose="020B0609020204030204" charset="0"/>
            </a:endParaRPr>
          </a:p>
          <a:p>
            <a:pPr marL="0" indent="0">
              <a:buNone/>
            </a:pPr>
            <a:r>
              <a:rPr lang="en-US" sz="1600" noProof="1">
                <a:latin typeface="Consolas" panose="020B0609020204030204" charset="0"/>
              </a:rPr>
              <a:t>&gt;&gt;&gt; y = zlib.compress(x)</a:t>
            </a:r>
            <a:endParaRPr lang="en-US" sz="1600" noProof="1">
              <a:latin typeface="Consolas" panose="020B0609020204030204" charset="0"/>
            </a:endParaRPr>
          </a:p>
          <a:p>
            <a:pPr marL="0" indent="0">
              <a:buNone/>
            </a:pPr>
            <a:r>
              <a:rPr lang="en-US" sz="1600" noProof="1">
                <a:latin typeface="Consolas" panose="020B0609020204030204" charset="0"/>
              </a:rPr>
              <a:t>&gt;&gt;&gt; len(y)                           #对于重复度比较小的信息，压缩比小</a:t>
            </a: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83</a:t>
            </a:r>
            <a:endParaRPr lang="en-US" sz="1600" noProof="1">
              <a:solidFill>
                <a:srgbClr val="0000FF"/>
              </a:solidFill>
              <a:latin typeface="Consolas" panose="020B0609020204030204" charset="0"/>
            </a:endParaRPr>
          </a:p>
          <a:p>
            <a:pPr marL="0" indent="0">
              <a:buNone/>
            </a:pPr>
            <a:r>
              <a:rPr lang="en-US" sz="1600" noProof="1">
                <a:latin typeface="Consolas" panose="020B0609020204030204" charset="0"/>
              </a:rPr>
              <a:t>&gt;&gt;&gt; x = ('Python系列图书'*3).encode()</a:t>
            </a:r>
            <a:endParaRPr lang="en-US" sz="1600" noProof="1">
              <a:latin typeface="Consolas" panose="020B0609020204030204" charset="0"/>
            </a:endParaRPr>
          </a:p>
          <a:p>
            <a:pPr marL="0" indent="0">
              <a:buNone/>
            </a:pPr>
            <a:r>
              <a:rPr lang="en-US" sz="1600" noProof="1">
                <a:latin typeface="Consolas" panose="020B0609020204030204" charset="0"/>
              </a:rPr>
              <a:t>&gt;&gt;&gt; len(x)</a:t>
            </a: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54</a:t>
            </a:r>
            <a:endParaRPr lang="en-US" sz="1600" noProof="1">
              <a:solidFill>
                <a:srgbClr val="0000FF"/>
              </a:solidFill>
              <a:latin typeface="Consolas" panose="020B0609020204030204" charset="0"/>
            </a:endParaRPr>
          </a:p>
          <a:p>
            <a:pPr marL="0" indent="0">
              <a:buNone/>
            </a:pPr>
            <a:r>
              <a:rPr lang="pl-PL" sz="1600" noProof="1">
                <a:latin typeface="Consolas" panose="020B0609020204030204" charset="0"/>
              </a:rPr>
              <a:t>&gt;&gt;&gt; w=zlib.compress(x)</a:t>
            </a:r>
            <a:endParaRPr lang="pl-PL" sz="1600" noProof="1">
              <a:latin typeface="Consolas" panose="020B0609020204030204" charset="0"/>
            </a:endParaRPr>
          </a:p>
          <a:p>
            <a:pPr marL="0" indent="0">
              <a:buNone/>
            </a:pPr>
            <a:r>
              <a:rPr lang="pl-PL" sz="1600" noProof="1">
                <a:latin typeface="Consolas" panose="020B0609020204030204" charset="0"/>
              </a:rPr>
              <a:t>&gt;&gt;&gt; len(w)</a:t>
            </a:r>
            <a:endParaRPr lang="pl-PL" sz="1600" noProof="1">
              <a:latin typeface="Consolas" panose="020B0609020204030204" charset="0"/>
            </a:endParaRPr>
          </a:p>
          <a:p>
            <a:pPr marL="0" indent="0">
              <a:buNone/>
            </a:pPr>
            <a:r>
              <a:rPr lang="pl-PL" sz="1600" noProof="1">
                <a:solidFill>
                  <a:srgbClr val="0000FF"/>
                </a:solidFill>
                <a:latin typeface="Consolas" panose="020B0609020204030204" charset="0"/>
              </a:rPr>
              <a:t>30</a:t>
            </a:r>
            <a:endParaRPr lang="en-US" sz="1600" noProof="1">
              <a:solidFill>
                <a:srgbClr val="0000FF"/>
              </a:solidFill>
              <a:latin typeface="Consolas" panose="020B0609020204030204" charset="0"/>
            </a:endParaRPr>
          </a:p>
          <a:p>
            <a:pPr marL="0" indent="0">
              <a:buNone/>
            </a:pPr>
            <a:endParaRPr lang="en-US" sz="1600" noProof="1">
              <a:solidFill>
                <a:srgbClr val="0000FF"/>
              </a:solidFill>
              <a:latin typeface="Consolas" panose="020B0609020204030204" charset="0"/>
            </a:endParaRPr>
          </a:p>
          <a:p>
            <a:pPr marL="0" indent="0">
              <a:buNone/>
            </a:pPr>
            <a:endParaRPr lang="en-US" sz="1600" noProof="1">
              <a:solidFill>
                <a:srgbClr val="0000FF"/>
              </a:solidFill>
              <a:latin typeface="Consolas" panose="020B0609020204030204" charset="0"/>
            </a:endParaRPr>
          </a:p>
        </p:txBody>
      </p:sp>
      <p:sp>
        <p:nvSpPr>
          <p:cNvPr id="716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683568" y="2060848"/>
            <a:ext cx="7538273" cy="446449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占位符 46082"/>
          <p:cNvSpPr>
            <a:spLocks noGrp="1"/>
          </p:cNvSpPr>
          <p:nvPr>
            <p:ph idx="1"/>
          </p:nvPr>
        </p:nvSpPr>
        <p:spPr>
          <a:xfrm>
            <a:off x="773636" y="1455207"/>
            <a:ext cx="8211820" cy="3395345"/>
          </a:xfrm>
        </p:spPr>
        <p:txBody>
          <a:bodyPr anchor="t"/>
          <a:lstStyle/>
          <a:p>
            <a:pPr>
              <a:spcBef>
                <a:spcPts val="600"/>
              </a:spcBef>
              <a:buClr>
                <a:srgbClr val="FF0000"/>
              </a:buClr>
              <a:buSzPct val="70000"/>
              <a:buFont typeface="Wingdings" panose="05000000000000000000" charset="0"/>
              <a:buChar char=""/>
            </a:pPr>
            <a:r>
              <a:rPr lang="en-US" altLang="zh-CN" sz="2200" b="1" dirty="0">
                <a:latin typeface="宋体" panose="02010600030101010101" pitchFamily="2" charset="-122"/>
              </a:rPr>
              <a:t>Python</a:t>
            </a:r>
            <a:r>
              <a:rPr lang="zh-CN" altLang="en-US" sz="2200" b="1" dirty="0">
                <a:latin typeface="宋体" panose="02010600030101010101" pitchFamily="2" charset="-122"/>
              </a:rPr>
              <a:t>标准库</a:t>
            </a:r>
            <a:r>
              <a:rPr lang="en-US" altLang="zh-CN" sz="2200" b="1" dirty="0">
                <a:latin typeface="宋体" panose="02010600030101010101" pitchFamily="2" charset="-122"/>
              </a:rPr>
              <a:t>string</a:t>
            </a:r>
            <a:r>
              <a:rPr lang="zh-CN" altLang="en-US" sz="2200" b="1" dirty="0">
                <a:latin typeface="宋体" panose="02010600030101010101" pitchFamily="2" charset="-122"/>
              </a:rPr>
              <a:t>中定义数字字符、标点符号、英文字母、大写字母、小写字母等常量。</a:t>
            </a:r>
            <a:endParaRPr lang="en-US" altLang="zh-CN" sz="2200" b="1" dirty="0">
              <a:latin typeface="宋体" panose="02010600030101010101" pitchFamily="2" charset="-122"/>
            </a:endParaRPr>
          </a:p>
          <a:p>
            <a:pPr>
              <a:spcBef>
                <a:spcPts val="600"/>
              </a:spcBef>
              <a:buClr>
                <a:srgbClr val="FF0000"/>
              </a:buClr>
              <a:buSzPct val="70000"/>
              <a:buFont typeface="Wingdings" panose="05000000000000000000" charset="0"/>
              <a:buChar char=""/>
            </a:pPr>
            <a:endParaRPr lang="zh-CN" altLang="en-US" sz="2200" b="1" dirty="0">
              <a:latin typeface="宋体" panose="02010600030101010101" pitchFamily="2" charset="-122"/>
            </a:endParaRPr>
          </a:p>
          <a:p>
            <a:pPr>
              <a:spcBef>
                <a:spcPct val="0"/>
              </a:spcBef>
              <a:buSzPct val="70000"/>
              <a:buNone/>
            </a:pPr>
            <a:r>
              <a:rPr lang="en-US" altLang="zh-CN" sz="1350" dirty="0">
                <a:latin typeface="Consolas" panose="020B0609020204030204" charset="0"/>
              </a:rPr>
              <a:t>&gt;&gt;&gt; import string</a:t>
            </a:r>
            <a:endParaRPr lang="en-US" altLang="zh-CN" sz="1350" dirty="0">
              <a:latin typeface="Consolas" panose="020B0609020204030204" charset="0"/>
            </a:endParaRP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string.digits</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'0123456789'</a:t>
            </a:r>
            <a:endParaRPr lang="en-US" altLang="zh-CN" sz="1350" dirty="0">
              <a:solidFill>
                <a:srgbClr val="0000FF"/>
              </a:solidFill>
              <a:latin typeface="Consolas" panose="020B0609020204030204" charset="0"/>
            </a:endParaRP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string.punctuation</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'!"#$%&amp;\'()*+,-./:;&lt;=&gt;?@[\\]^_`{|}~'</a:t>
            </a:r>
            <a:endParaRPr lang="en-US" altLang="zh-CN" sz="1350" dirty="0">
              <a:solidFill>
                <a:srgbClr val="0000FF"/>
              </a:solidFill>
              <a:latin typeface="Consolas" panose="020B0609020204030204" charset="0"/>
            </a:endParaRP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string.ascii_letters</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abcdefghijklmnopqrstuvwxyzABCDEFGHIJKLMNOPQRSTUVWXYZ</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string.ascii_lowercase</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abcdefghijklmnopqrstuvwxyz</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string.ascii_uppercase</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'ABCDEFGHIJKLMNOPQRSTUVWXYZ'</a:t>
            </a:r>
            <a:endParaRPr lang="en-US" altLang="zh-CN" sz="1350" dirty="0">
              <a:solidFill>
                <a:srgbClr val="0000FF"/>
              </a:solidFill>
              <a:latin typeface="Consolas" panose="020B0609020204030204" charset="0"/>
            </a:endParaRPr>
          </a:p>
        </p:txBody>
      </p:sp>
      <p:sp>
        <p:nvSpPr>
          <p:cNvPr id="7475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75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5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75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75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75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75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754">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75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3636" y="1561298"/>
            <a:ext cx="8229600" cy="4678451"/>
          </a:xfrm>
          <a:ln>
            <a:miter/>
          </a:ln>
        </p:spPr>
        <p:txBody>
          <a:bodyPr anchor="t"/>
          <a:lstStyle/>
          <a:p>
            <a:pPr fontAlgn="base">
              <a:buClr>
                <a:srgbClr val="FF0000"/>
              </a:buClr>
              <a:buFont typeface="Wingdings" panose="05000000000000000000" pitchFamily="2" charset="2"/>
              <a:buChar char="ü"/>
            </a:pPr>
            <a:r>
              <a:rPr lang="zh-CN" altLang="zh-CN" sz="2000" noProof="1"/>
              <a:t>应用：随机密码生成原理。</a:t>
            </a:r>
            <a:endParaRPr lang="zh-CN" altLang="zh-CN" sz="2000" noProof="1"/>
          </a:p>
          <a:p>
            <a:pPr marL="0" indent="0">
              <a:buNone/>
            </a:pPr>
            <a:endParaRPr lang="zh-CN" altLang="en-US" sz="1350" noProof="1">
              <a:latin typeface="Consolas" panose="020B0609020204030204" charset="0"/>
            </a:endParaRPr>
          </a:p>
          <a:p>
            <a:pPr marL="0" indent="0">
              <a:buNone/>
            </a:pPr>
            <a:r>
              <a:rPr lang="zh-CN" altLang="en-US" sz="1350" noProof="1">
                <a:latin typeface="Consolas" panose="020B0609020204030204" charset="0"/>
              </a:rPr>
              <a:t>&gt;&gt;&gt; import string</a:t>
            </a:r>
            <a:endParaRPr lang="zh-CN" altLang="en-US" sz="1350" noProof="1">
              <a:latin typeface="Consolas" panose="020B0609020204030204" charset="0"/>
            </a:endParaRPr>
          </a:p>
          <a:p>
            <a:pPr marL="0" indent="0">
              <a:buNone/>
            </a:pPr>
            <a:r>
              <a:rPr lang="zh-CN" altLang="en-US" sz="1350" noProof="1">
                <a:latin typeface="Consolas" panose="020B0609020204030204" charset="0"/>
              </a:rPr>
              <a:t>&gt;&gt;&gt; characters = string.digits + string.ascii_letters</a:t>
            </a:r>
            <a:endParaRPr lang="zh-CN" altLang="en-US" sz="1350" noProof="1">
              <a:latin typeface="Consolas" panose="020B0609020204030204" charset="0"/>
            </a:endParaRPr>
          </a:p>
          <a:p>
            <a:pPr marL="0" indent="0">
              <a:buNone/>
            </a:pPr>
            <a:r>
              <a:rPr lang="zh-CN" altLang="en-US" sz="1350" noProof="1">
                <a:latin typeface="Consolas" panose="020B0609020204030204" charset="0"/>
              </a:rPr>
              <a:t>&gt;&gt;&gt; import random</a:t>
            </a:r>
            <a:endParaRPr lang="zh-CN" altLang="en-US" sz="1350" noProof="1">
              <a:latin typeface="Consolas" panose="020B0609020204030204" charset="0"/>
            </a:endParaRPr>
          </a:p>
          <a:p>
            <a:pPr marL="0" indent="0">
              <a:buNone/>
            </a:pPr>
            <a:r>
              <a:rPr lang="zh-CN" altLang="en-US" sz="1350" noProof="1">
                <a:latin typeface="Consolas" panose="020B0609020204030204" charset="0"/>
              </a:rPr>
              <a:t>&gt;&gt;&gt; ''.join([random.choice(characters) for i in range(8)])</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'J5Cuofhy'</a:t>
            </a:r>
            <a:endParaRPr lang="zh-CN" altLang="en-US" sz="1350" noProof="1">
              <a:solidFill>
                <a:srgbClr val="0000FF"/>
              </a:solidFill>
              <a:latin typeface="Consolas" panose="020B0609020204030204" charset="0"/>
            </a:endParaRPr>
          </a:p>
          <a:p>
            <a:pPr marL="0" indent="0">
              <a:buNone/>
            </a:pPr>
            <a:r>
              <a:rPr lang="zh-CN" altLang="en-US" sz="1350" noProof="1">
                <a:latin typeface="Consolas" panose="020B0609020204030204" charset="0"/>
              </a:rPr>
              <a:t>&gt;&gt;&gt; ''.join([random.choice(characters) for i in range(10)])</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'RkHA3K3tNl'</a:t>
            </a:r>
            <a:endParaRPr lang="zh-CN" altLang="en-US" sz="1350" noProof="1">
              <a:solidFill>
                <a:srgbClr val="0000FF"/>
              </a:solidFill>
              <a:latin typeface="Consolas" panose="020B0609020204030204" charset="0"/>
            </a:endParaRPr>
          </a:p>
          <a:p>
            <a:pPr marL="0" indent="0">
              <a:buNone/>
            </a:pPr>
            <a:r>
              <a:rPr lang="zh-CN" altLang="en-US" sz="1350" noProof="1">
                <a:latin typeface="Consolas" panose="020B0609020204030204" charset="0"/>
              </a:rPr>
              <a:t>&gt;&gt;&gt; ''.join([random.choice(characters) for i in range(16)])</a:t>
            </a:r>
            <a:endParaRPr lang="zh-CN" altLang="en-US"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'zSabpGltJ0X4CCjh'</a:t>
            </a:r>
            <a:endParaRPr lang="zh-CN" altLang="en-US" sz="1350" noProof="1">
              <a:solidFill>
                <a:srgbClr val="0000FF"/>
              </a:solidFill>
              <a:latin typeface="Consolas" panose="020B0609020204030204" charset="0"/>
            </a:endParaRPr>
          </a:p>
        </p:txBody>
      </p:sp>
      <p:sp>
        <p:nvSpPr>
          <p:cNvPr id="757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23554"/>
          <p:cNvSpPr>
            <a:spLocks noGrp="1"/>
          </p:cNvSpPr>
          <p:nvPr>
            <p:ph idx="1"/>
          </p:nvPr>
        </p:nvSpPr>
        <p:spPr>
          <a:xfrm>
            <a:off x="323528" y="1052736"/>
            <a:ext cx="8229600" cy="4678451"/>
          </a:xfrm>
        </p:spPr>
        <p:txBody>
          <a:bodyPr anchor="t"/>
          <a:lstStyle/>
          <a:p>
            <a:pPr>
              <a:spcBef>
                <a:spcPts val="600"/>
              </a:spcBef>
              <a:buClr>
                <a:srgbClr val="FF0000"/>
              </a:buClr>
              <a:buSzPct val="70000"/>
              <a:buFont typeface="Wingdings" panose="05000000000000000000" charset="0"/>
              <a:buChar char=""/>
            </a:pPr>
            <a:r>
              <a:rPr lang="zh-CN" altLang="en-US" sz="2000" b="1" dirty="0">
                <a:latin typeface="宋体" panose="02010600030101010101" pitchFamily="2" charset="-122"/>
              </a:rPr>
              <a:t>Python 3.x完全支持中文字符，</a:t>
            </a:r>
            <a:r>
              <a:rPr lang="zh-CN" altLang="en-US" sz="2000" b="1" dirty="0">
                <a:solidFill>
                  <a:srgbClr val="FF0000"/>
                </a:solidFill>
                <a:latin typeface="宋体" panose="02010600030101010101" pitchFamily="2" charset="-122"/>
              </a:rPr>
              <a:t>默认使用UTF8编码格式</a:t>
            </a:r>
            <a:r>
              <a:rPr lang="zh-CN" altLang="en-US" sz="2000" b="1" dirty="0">
                <a:latin typeface="宋体" panose="02010600030101010101" pitchFamily="2" charset="-122"/>
              </a:rPr>
              <a:t>，无论是一个数字、英文字母，还是一个汉字，</a:t>
            </a:r>
            <a:r>
              <a:rPr lang="zh-CN" altLang="en-US" sz="2000" b="1" dirty="0">
                <a:solidFill>
                  <a:srgbClr val="FF0000"/>
                </a:solidFill>
                <a:latin typeface="宋体" panose="02010600030101010101" pitchFamily="2" charset="-122"/>
              </a:rPr>
              <a:t>在统计字符串长度时都按一个字符对待和处理</a:t>
            </a:r>
            <a:r>
              <a:rPr lang="zh-CN" altLang="en-US" sz="2000" b="1" dirty="0">
                <a:latin typeface="宋体" panose="02010600030101010101" pitchFamily="2" charset="-122"/>
              </a:rPr>
              <a:t>。</a:t>
            </a:r>
            <a:endParaRPr lang="zh-CN" altLang="en-US" sz="2000" b="1" dirty="0">
              <a:latin typeface="宋体" panose="02010600030101010101" pitchFamily="2" charset="-122"/>
            </a:endParaRPr>
          </a:p>
          <a:p>
            <a:pPr>
              <a:lnSpc>
                <a:spcPct val="80000"/>
              </a:lnSpc>
              <a:buSzPct val="70000"/>
              <a:buNone/>
            </a:pPr>
            <a:endParaRPr lang="zh-CN" altLang="en-US" sz="1350" dirty="0">
              <a:latin typeface="宋体" panose="02010600030101010101" pitchFamily="2" charset="-122"/>
            </a:endParaRPr>
          </a:p>
          <a:p>
            <a:pPr>
              <a:spcBef>
                <a:spcPct val="0"/>
              </a:spcBef>
              <a:buSzPct val="70000"/>
              <a:buNone/>
            </a:pPr>
            <a:r>
              <a:rPr lang="zh-CN" altLang="en-US" sz="1600" dirty="0">
                <a:latin typeface="Consolas" panose="020B0609020204030204" charset="0"/>
              </a:rPr>
              <a:t>&gt;&gt;&gt; s = '合肥工业大学'</a:t>
            </a:r>
            <a:endParaRPr lang="zh-CN" altLang="en-US" sz="1600" dirty="0">
              <a:latin typeface="Consolas" panose="020B0609020204030204" charset="0"/>
            </a:endParaRPr>
          </a:p>
          <a:p>
            <a:pPr>
              <a:spcBef>
                <a:spcPct val="0"/>
              </a:spcBef>
              <a:buSzPct val="70000"/>
              <a:buNone/>
            </a:pPr>
            <a:r>
              <a:rPr lang="zh-CN" altLang="en-US" sz="1600" dirty="0">
                <a:latin typeface="Consolas" panose="020B0609020204030204" charset="0"/>
              </a:rPr>
              <a:t>&gt;&gt;&gt; len(s)                   #字符串长度，或者包含的字符个数</a:t>
            </a:r>
            <a:endParaRPr lang="zh-CN" altLang="en-US" sz="1600" dirty="0">
              <a:latin typeface="Consolas" panose="020B0609020204030204" charset="0"/>
            </a:endParaRPr>
          </a:p>
          <a:p>
            <a:pPr>
              <a:spcBef>
                <a:spcPct val="0"/>
              </a:spcBef>
              <a:buSzPct val="70000"/>
              <a:buNone/>
            </a:pPr>
            <a:r>
              <a:rPr lang="zh-CN" altLang="en-US" sz="1600" dirty="0">
                <a:solidFill>
                  <a:srgbClr val="0000FF"/>
                </a:solidFill>
                <a:latin typeface="Consolas" panose="020B0609020204030204" charset="0"/>
              </a:rPr>
              <a:t>6</a:t>
            </a:r>
            <a:endParaRPr lang="en-US" altLang="zh-CN" sz="1600" dirty="0">
              <a:solidFill>
                <a:srgbClr val="0000FF"/>
              </a:solidFill>
              <a:latin typeface="Consolas" panose="020B0609020204030204" charset="0"/>
            </a:endParaRPr>
          </a:p>
          <a:p>
            <a:pPr>
              <a:spcBef>
                <a:spcPct val="0"/>
              </a:spcBef>
              <a:buSzPct val="70000"/>
              <a:buNone/>
            </a:pPr>
            <a:endParaRPr lang="zh-CN" altLang="en-US" sz="1600" dirty="0">
              <a:solidFill>
                <a:srgbClr val="0000FF"/>
              </a:solidFill>
              <a:latin typeface="Consolas" panose="020B0609020204030204" charset="0"/>
            </a:endParaRPr>
          </a:p>
          <a:p>
            <a:pPr>
              <a:spcBef>
                <a:spcPct val="0"/>
              </a:spcBef>
              <a:buSzPct val="70000"/>
              <a:buNone/>
            </a:pPr>
            <a:r>
              <a:rPr lang="zh-CN" altLang="en-US" sz="1600" dirty="0">
                <a:latin typeface="Consolas" panose="020B0609020204030204" charset="0"/>
              </a:rPr>
              <a:t>&gt;&gt;&gt; s = '合肥工业大学</a:t>
            </a:r>
            <a:r>
              <a:rPr lang="en-US" altLang="zh-CN" sz="1600" dirty="0">
                <a:latin typeface="Consolas" panose="020B0609020204030204" charset="0"/>
              </a:rPr>
              <a:t>HFUT</a:t>
            </a:r>
            <a:r>
              <a:rPr lang="zh-CN" altLang="en-US" sz="1600" dirty="0">
                <a:latin typeface="Consolas" panose="020B0609020204030204" charset="0"/>
              </a:rPr>
              <a:t>'   #中文与英文字符同样对待，都算一个字符</a:t>
            </a:r>
            <a:endParaRPr lang="zh-CN" altLang="en-US" sz="1600" dirty="0">
              <a:latin typeface="Consolas" panose="020B0609020204030204" charset="0"/>
            </a:endParaRPr>
          </a:p>
          <a:p>
            <a:pPr>
              <a:spcBef>
                <a:spcPct val="0"/>
              </a:spcBef>
              <a:buSzPct val="70000"/>
              <a:buNone/>
            </a:pPr>
            <a:r>
              <a:rPr lang="zh-CN" altLang="en-US" sz="1600" dirty="0">
                <a:latin typeface="Consolas" panose="020B0609020204030204" charset="0"/>
              </a:rPr>
              <a:t>&gt;&gt;&gt; len(s)</a:t>
            </a:r>
            <a:endParaRPr lang="zh-CN" altLang="en-US" sz="1600" dirty="0">
              <a:latin typeface="Consolas" panose="020B0609020204030204" charset="0"/>
            </a:endParaRPr>
          </a:p>
          <a:p>
            <a:pPr>
              <a:spcBef>
                <a:spcPct val="0"/>
              </a:spcBef>
              <a:buSzPct val="70000"/>
              <a:buNone/>
            </a:pPr>
            <a:r>
              <a:rPr lang="zh-CN" altLang="en-US" sz="1600" dirty="0">
                <a:solidFill>
                  <a:srgbClr val="0000FF"/>
                </a:solidFill>
                <a:latin typeface="Consolas" panose="020B0609020204030204" charset="0"/>
              </a:rPr>
              <a:t>1</a:t>
            </a:r>
            <a:r>
              <a:rPr lang="en-US" altLang="zh-CN" sz="1600" dirty="0">
                <a:solidFill>
                  <a:srgbClr val="0000FF"/>
                </a:solidFill>
                <a:latin typeface="Consolas" panose="020B0609020204030204" charset="0"/>
              </a:rPr>
              <a:t>0</a:t>
            </a:r>
            <a:endParaRPr lang="en-US" altLang="zh-CN" sz="1600" dirty="0">
              <a:solidFill>
                <a:srgbClr val="0000FF"/>
              </a:solidFill>
              <a:latin typeface="Consolas" panose="020B0609020204030204" charset="0"/>
            </a:endParaRPr>
          </a:p>
          <a:p>
            <a:pPr>
              <a:spcBef>
                <a:spcPct val="0"/>
              </a:spcBef>
              <a:buSzPct val="70000"/>
              <a:buNone/>
            </a:pPr>
            <a:endParaRPr lang="en-US" altLang="zh-CN" sz="1600" dirty="0">
              <a:solidFill>
                <a:srgbClr val="0000FF"/>
              </a:solidFill>
              <a:latin typeface="Consolas" panose="020B0609020204030204" charset="0"/>
            </a:endParaRPr>
          </a:p>
          <a:p>
            <a:pPr>
              <a:spcBef>
                <a:spcPct val="0"/>
              </a:spcBef>
              <a:buSzPct val="70000"/>
              <a:buNone/>
            </a:pPr>
            <a:r>
              <a:rPr lang="zh-CN" altLang="en-US" sz="1600" dirty="0">
                <a:latin typeface="Consolas" panose="020B0609020204030204" charset="0"/>
              </a:rPr>
              <a:t>&gt;&gt;&gt; 姓名 = '张三'             #使用中文作为变量名</a:t>
            </a:r>
            <a:endParaRPr lang="zh-CN" altLang="en-US" sz="1600" dirty="0">
              <a:latin typeface="Consolas" panose="020B0609020204030204" charset="0"/>
            </a:endParaRPr>
          </a:p>
          <a:p>
            <a:pPr>
              <a:spcBef>
                <a:spcPct val="0"/>
              </a:spcBef>
              <a:buSzPct val="70000"/>
              <a:buNone/>
            </a:pPr>
            <a:r>
              <a:rPr lang="zh-CN" altLang="en-US" sz="1600" dirty="0">
                <a:latin typeface="Consolas" panose="020B0609020204030204" charset="0"/>
              </a:rPr>
              <a:t>&gt;&gt;&gt; print(姓名)               #输出变量的值</a:t>
            </a:r>
            <a:endParaRPr lang="zh-CN" altLang="en-US" sz="1600" dirty="0">
              <a:latin typeface="Consolas" panose="020B0609020204030204" charset="0"/>
            </a:endParaRPr>
          </a:p>
          <a:p>
            <a:pPr>
              <a:spcBef>
                <a:spcPct val="0"/>
              </a:spcBef>
              <a:buSzPct val="70000"/>
              <a:buNone/>
            </a:pPr>
            <a:r>
              <a:rPr lang="zh-CN" altLang="en-US" sz="1600" dirty="0">
                <a:solidFill>
                  <a:srgbClr val="0000FF"/>
                </a:solidFill>
                <a:latin typeface="Consolas" panose="020B0609020204030204" charset="0"/>
              </a:rPr>
              <a:t>张三</a:t>
            </a:r>
            <a:endParaRPr lang="zh-CN" altLang="en-US" sz="1600" dirty="0">
              <a:solidFill>
                <a:srgbClr val="0000FF"/>
              </a:solidFill>
              <a:latin typeface="Consolas" panose="020B0609020204030204" charset="0"/>
            </a:endParaRP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594" y="1453297"/>
            <a:ext cx="8211820" cy="3395345"/>
          </a:xfrm>
          <a:ln>
            <a:miter/>
          </a:ln>
        </p:spPr>
        <p:txBody>
          <a:bodyPr anchor="t"/>
          <a:lstStyle/>
          <a:p>
            <a:pPr>
              <a:spcBef>
                <a:spcPts val="600"/>
              </a:spcBef>
              <a:buClr>
                <a:srgbClr val="FF0000"/>
              </a:buClr>
              <a:buFont typeface="Wingdings" panose="05000000000000000000" charset="0"/>
              <a:buChar char=""/>
            </a:pPr>
            <a:r>
              <a:rPr lang="zh-CN" altLang="en-US" sz="2000" b="1" noProof="1"/>
              <a:t>在Python中，</a:t>
            </a:r>
            <a:r>
              <a:rPr lang="zh-CN" altLang="en-US" sz="2000" b="1" noProof="1">
                <a:solidFill>
                  <a:srgbClr val="FF0000"/>
                </a:solidFill>
              </a:rPr>
              <a:t>字符串属于不可变对象，不支持原地修改</a:t>
            </a:r>
            <a:r>
              <a:rPr lang="zh-CN" altLang="en-US" sz="2000" b="1" noProof="1"/>
              <a:t>，如果需要修改其中的值，只能重新创建一个新的字符串对象。然而，如果确实需要一个支持原地修改的unicode数据对象，可以使用io.StringIO对象或array模块。</a:t>
            </a:r>
            <a:endParaRPr lang="zh-CN" altLang="en-US" sz="2000" b="1" noProof="1"/>
          </a:p>
          <a:p>
            <a:pPr marL="0" indent="0">
              <a:buNone/>
            </a:pPr>
            <a:endParaRPr lang="en-US" altLang="zh-CN" sz="1200" noProof="1">
              <a:latin typeface="Consolas" panose="020B0609020204030204" charset="0"/>
            </a:endParaRPr>
          </a:p>
          <a:p>
            <a:pPr marL="0" indent="0">
              <a:buNone/>
            </a:pPr>
            <a:r>
              <a:rPr lang="zh-CN" altLang="en-US" sz="1600" noProof="1">
                <a:latin typeface="Consolas" panose="020B0609020204030204" charset="0"/>
              </a:rPr>
              <a:t>&gt;&gt;&gt; import io</a:t>
            </a:r>
            <a:endParaRPr lang="zh-CN" altLang="en-US" sz="1600" noProof="1">
              <a:latin typeface="Consolas" panose="020B0609020204030204" charset="0"/>
            </a:endParaRPr>
          </a:p>
          <a:p>
            <a:pPr marL="0" indent="0">
              <a:buNone/>
            </a:pPr>
            <a:r>
              <a:rPr lang="zh-CN" altLang="en-US" sz="1600" noProof="1">
                <a:latin typeface="Consolas" panose="020B0609020204030204" charset="0"/>
              </a:rPr>
              <a:t>&gt;&gt;&gt; s = “Hello, world”</a:t>
            </a:r>
            <a:endParaRPr lang="zh-CN" altLang="en-US" sz="1600" noProof="1">
              <a:latin typeface="Consolas" panose="020B0609020204030204" charset="0"/>
            </a:endParaRPr>
          </a:p>
          <a:p>
            <a:pPr marL="0" indent="0">
              <a:buNone/>
            </a:pPr>
            <a:r>
              <a:rPr lang="zh-CN" altLang="en-US" sz="1600" noProof="1">
                <a:latin typeface="Consolas" panose="020B0609020204030204" charset="0"/>
              </a:rPr>
              <a:t>&gt;&gt;&gt; sio = io.StringIO(s)</a:t>
            </a:r>
            <a:endParaRPr lang="zh-CN" altLang="en-US" sz="1600" noProof="1">
              <a:latin typeface="Consolas" panose="020B0609020204030204" charset="0"/>
            </a:endParaRPr>
          </a:p>
          <a:p>
            <a:pPr marL="0" indent="0">
              <a:buNone/>
            </a:pPr>
            <a:r>
              <a:rPr lang="zh-CN" altLang="en-US" sz="1600" noProof="1">
                <a:latin typeface="Consolas" panose="020B0609020204030204" charset="0"/>
              </a:rPr>
              <a:t>&gt;&gt;&gt; sio.getvalue()</a:t>
            </a:r>
            <a:endParaRPr lang="zh-CN" altLang="en-US" sz="1600" noProof="1">
              <a:latin typeface="Consolas" panose="020B0609020204030204" charset="0"/>
            </a:endParaRPr>
          </a:p>
          <a:p>
            <a:pPr marL="0" indent="0">
              <a:buNone/>
            </a:pPr>
            <a:r>
              <a:rPr lang="zh-CN" altLang="en-US" sz="1600" noProof="1">
                <a:solidFill>
                  <a:srgbClr val="0000FF"/>
                </a:solidFill>
                <a:latin typeface="Consolas" panose="020B0609020204030204" charset="0"/>
              </a:rPr>
              <a:t>'Hello, world'</a:t>
            </a:r>
            <a:endParaRPr lang="zh-CN" altLang="en-US" sz="1600" noProof="1">
              <a:solidFill>
                <a:srgbClr val="0000FF"/>
              </a:solidFill>
              <a:latin typeface="Consolas" panose="020B0609020204030204" charset="0"/>
            </a:endParaRPr>
          </a:p>
          <a:p>
            <a:pPr marL="0" indent="0">
              <a:buNone/>
            </a:pPr>
            <a:r>
              <a:rPr lang="zh-CN" altLang="en-US" sz="1600" noProof="1">
                <a:latin typeface="Consolas" panose="020B0609020204030204" charset="0"/>
              </a:rPr>
              <a:t>&gt;&gt;&gt; sio.seek(7)</a:t>
            </a:r>
            <a:endParaRPr lang="zh-CN" altLang="en-US" sz="1600" noProof="1">
              <a:latin typeface="Consolas" panose="020B0609020204030204" charset="0"/>
            </a:endParaRPr>
          </a:p>
          <a:p>
            <a:pPr marL="0" indent="0">
              <a:buNone/>
            </a:pPr>
            <a:r>
              <a:rPr lang="zh-CN" altLang="en-US" sz="1600" noProof="1">
                <a:solidFill>
                  <a:srgbClr val="0000FF"/>
                </a:solidFill>
                <a:latin typeface="Consolas" panose="020B0609020204030204" charset="0"/>
              </a:rPr>
              <a:t>7</a:t>
            </a:r>
            <a:endParaRPr lang="zh-CN" altLang="en-US" sz="1600" noProof="1">
              <a:solidFill>
                <a:srgbClr val="0000FF"/>
              </a:solidFill>
              <a:latin typeface="Consolas" panose="020B0609020204030204" charset="0"/>
            </a:endParaRPr>
          </a:p>
          <a:p>
            <a:pPr marL="0" indent="0">
              <a:buNone/>
            </a:pPr>
            <a:r>
              <a:rPr lang="zh-CN" altLang="en-US" sz="1600" noProof="1">
                <a:latin typeface="Consolas" panose="020B0609020204030204" charset="0"/>
              </a:rPr>
              <a:t>&gt;&gt;&gt; sio.write("there!")</a:t>
            </a:r>
            <a:endParaRPr lang="zh-CN" altLang="en-US" sz="1600" noProof="1">
              <a:latin typeface="Consolas" panose="020B0609020204030204" charset="0"/>
            </a:endParaRPr>
          </a:p>
          <a:p>
            <a:pPr marL="0" indent="0">
              <a:buNone/>
            </a:pPr>
            <a:r>
              <a:rPr lang="zh-CN" altLang="en-US" sz="1600" noProof="1">
                <a:solidFill>
                  <a:srgbClr val="0000FF"/>
                </a:solidFill>
                <a:latin typeface="Consolas" panose="020B0609020204030204" charset="0"/>
              </a:rPr>
              <a:t>6</a:t>
            </a:r>
            <a:endParaRPr lang="zh-CN" altLang="en-US" sz="1600" noProof="1">
              <a:solidFill>
                <a:srgbClr val="0000FF"/>
              </a:solidFill>
              <a:latin typeface="Consolas" panose="020B0609020204030204" charset="0"/>
            </a:endParaRPr>
          </a:p>
        </p:txBody>
      </p:sp>
      <p:sp>
        <p:nvSpPr>
          <p:cNvPr id="76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
        <p:nvSpPr>
          <p:cNvPr id="13" name="内容占位符 2"/>
          <p:cNvSpPr txBox="1"/>
          <p:nvPr/>
        </p:nvSpPr>
        <p:spPr bwMode="auto">
          <a:xfrm>
            <a:off x="4355976" y="292494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Consolas" panose="020B0609020204030204" charset="0"/>
              </a:rPr>
              <a:t>&gt;&gt;&gt; sio.getvalue()</a:t>
            </a:r>
            <a:endParaRPr lang="zh-CN" altLang="en-US" sz="1600" dirty="0">
              <a:latin typeface="Consolas" panose="020B0609020204030204" charset="0"/>
            </a:endParaRPr>
          </a:p>
          <a:p>
            <a:pPr marL="0" indent="0">
              <a:buFont typeface="Arial" panose="020B0604020202020204" pitchFamily="34" charset="0"/>
              <a:buNone/>
            </a:pPr>
            <a:r>
              <a:rPr lang="zh-CN" altLang="en-US" sz="1600" dirty="0">
                <a:solidFill>
                  <a:srgbClr val="0000FF"/>
                </a:solidFill>
                <a:latin typeface="Consolas" panose="020B0609020204030204" charset="0"/>
              </a:rPr>
              <a:t>'Hello, there!'</a:t>
            </a:r>
            <a:endParaRPr lang="zh-CN" altLang="en-US" sz="1600" dirty="0">
              <a:solidFill>
                <a:srgbClr val="0000FF"/>
              </a:solidFill>
              <a:latin typeface="Consolas" panose="020B0609020204030204" charset="0"/>
            </a:endParaRPr>
          </a:p>
          <a:p>
            <a:pPr marL="0" indent="0">
              <a:buSzPct val="70000"/>
              <a:buFont typeface="Arial" panose="020B0604020202020204" pitchFamily="34" charset="0"/>
              <a:buNone/>
            </a:pPr>
            <a:r>
              <a:rPr lang="zh-CN" altLang="en-US" sz="1600" dirty="0">
                <a:latin typeface="Consolas" panose="020B0609020204030204" charset="0"/>
              </a:rPr>
              <a:t>&gt;&gt;&gt; import array</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 = arr</a:t>
            </a:r>
            <a:r>
              <a:rPr lang="zh-CN" altLang="en-US" sz="1600" dirty="0">
                <a:solidFill>
                  <a:srgbClr val="000000"/>
                </a:solidFill>
                <a:latin typeface="Consolas" panose="020B0609020204030204" charset="0"/>
              </a:rPr>
              <a:t>ay.array('u', '</a:t>
            </a:r>
            <a:r>
              <a:rPr lang="en-US" altLang="zh-CN" sz="1600" dirty="0">
                <a:solidFill>
                  <a:srgbClr val="000000"/>
                </a:solidFill>
                <a:latin typeface="Consolas" panose="020B0609020204030204" charset="0"/>
              </a:rPr>
              <a:t>123456abc</a:t>
            </a:r>
            <a:r>
              <a:rPr lang="zh-CN" altLang="en-US" sz="1600" dirty="0">
                <a:solidFill>
                  <a:srgbClr val="000000"/>
                </a:solidFill>
                <a:latin typeface="Consolas" panose="020B0609020204030204" charset="0"/>
              </a:rPr>
              <a:t>')</a:t>
            </a:r>
            <a:endParaRPr lang="zh-CN" altLang="en-US" sz="1600" dirty="0">
              <a:solidFill>
                <a:srgbClr val="000000"/>
              </a:solidFill>
              <a:latin typeface="Consolas" panose="020B0609020204030204" charset="0"/>
            </a:endParaRPr>
          </a:p>
          <a:p>
            <a:pPr marL="0" indent="0">
              <a:buSzPct val="70000"/>
              <a:buFont typeface="Arial" panose="020B0604020202020204" pitchFamily="34" charset="0"/>
              <a:buNone/>
            </a:pPr>
            <a:r>
              <a:rPr lang="zh-CN" altLang="en-US" sz="1600" dirty="0">
                <a:latin typeface="Consolas" panose="020B0609020204030204" charset="0"/>
              </a:rPr>
              <a:t>&gt;&gt;&gt; print(a</a:t>
            </a:r>
            <a:r>
              <a:rPr lang="en-US" altLang="zh-CN" sz="1600" dirty="0" err="1">
                <a:latin typeface="Consolas" panose="020B0609020204030204" charset="0"/>
              </a:rPr>
              <a:t>rr</a:t>
            </a:r>
            <a:r>
              <a:rPr lang="zh-CN" altLang="en-US" sz="1600" dirty="0">
                <a:latin typeface="Consolas" panose="020B0609020204030204" charset="0"/>
              </a:rPr>
              <a:t>)</a:t>
            </a:r>
            <a:endParaRPr lang="zh-CN" altLang="en-US" sz="1600" dirty="0">
              <a:latin typeface="Consolas" panose="020B0609020204030204" charset="0"/>
            </a:endParaRPr>
          </a:p>
          <a:p>
            <a:pPr marL="0" indent="0">
              <a:buSzPct val="70000"/>
              <a:buFont typeface="Arial" panose="020B0604020202020204" pitchFamily="34" charset="0"/>
              <a:buNone/>
            </a:pPr>
            <a:r>
              <a:rPr lang="zh-CN" altLang="en-US" sz="1600" dirty="0">
                <a:solidFill>
                  <a:srgbClr val="0000FF"/>
                </a:solidFill>
                <a:latin typeface="Consolas" panose="020B0609020204030204" charset="0"/>
              </a:rPr>
              <a:t>array('u', ‘</a:t>
            </a:r>
            <a:r>
              <a:rPr lang="en-US" altLang="zh-CN" sz="1600" dirty="0">
                <a:solidFill>
                  <a:srgbClr val="0000FF"/>
                </a:solidFill>
                <a:latin typeface="Consolas" panose="020B0609020204030204" charset="0"/>
              </a:rPr>
              <a:t>123456abc</a:t>
            </a:r>
            <a:r>
              <a:rPr lang="zh-CN" altLang="en-US" sz="1600" dirty="0">
                <a:solidFill>
                  <a:srgbClr val="0000FF"/>
                </a:solidFill>
                <a:latin typeface="Consolas" panose="020B0609020204030204" charset="0"/>
              </a:rPr>
              <a:t>')</a:t>
            </a:r>
            <a:endParaRPr lang="zh-CN" altLang="en-US" sz="1600" dirty="0">
              <a:solidFill>
                <a:srgbClr val="0000FF"/>
              </a:solidFill>
              <a:latin typeface="Consolas" panose="020B0609020204030204" charset="0"/>
            </a:endParaRPr>
          </a:p>
          <a:p>
            <a:pPr marL="0" indent="0">
              <a:buSzPct val="70000"/>
              <a:buFont typeface="Arial" panose="020B0604020202020204" pitchFamily="34" charset="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[0] = 'y'</a:t>
            </a:r>
            <a:endParaRPr lang="zh-CN" altLang="en-US" sz="1600" dirty="0">
              <a:latin typeface="Consolas" panose="020B0609020204030204" charset="0"/>
            </a:endParaRPr>
          </a:p>
          <a:p>
            <a:pPr marL="0" indent="0">
              <a:buSzPct val="70000"/>
              <a:buFont typeface="Arial" panose="020B0604020202020204" pitchFamily="34" charset="0"/>
              <a:buNone/>
            </a:pPr>
            <a:r>
              <a:rPr lang="zh-CN" altLang="en-US" sz="1600" dirty="0">
                <a:latin typeface="Consolas" panose="020B0609020204030204" charset="0"/>
              </a:rPr>
              <a:t>&gt;&gt;&gt; print(a</a:t>
            </a:r>
            <a:r>
              <a:rPr lang="en-US" altLang="zh-CN" sz="1600" dirty="0" err="1">
                <a:latin typeface="Consolas" panose="020B0609020204030204" charset="0"/>
              </a:rPr>
              <a:t>rr</a:t>
            </a:r>
            <a:r>
              <a:rPr lang="zh-CN" altLang="en-US" sz="1600" dirty="0">
                <a:latin typeface="Consolas" panose="020B0609020204030204" charset="0"/>
              </a:rPr>
              <a:t>)</a:t>
            </a:r>
            <a:endParaRPr lang="zh-CN" altLang="en-US" sz="1600" dirty="0">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array('u', '</a:t>
            </a:r>
            <a:r>
              <a:rPr lang="en-US" altLang="zh-CN" sz="1600" dirty="0">
                <a:solidFill>
                  <a:srgbClr val="0000FF"/>
                </a:solidFill>
                <a:latin typeface="Consolas" panose="020B0609020204030204" charset="0"/>
              </a:rPr>
              <a:t>y23456abc</a:t>
            </a:r>
            <a:r>
              <a:rPr lang="zh-CN" altLang="en-US" sz="1600" dirty="0">
                <a:solidFill>
                  <a:srgbClr val="0000FF"/>
                </a:solidFill>
                <a:latin typeface="Consolas" panose="020B0609020204030204" charset="0"/>
              </a:rPr>
              <a:t>')</a:t>
            </a:r>
            <a:endParaRPr lang="zh-CN" altLang="en-US" sz="1600" dirty="0">
              <a:solidFill>
                <a:srgbClr val="0000FF"/>
              </a:solidFill>
              <a:latin typeface="Consolas" panose="020B0609020204030204" charset="0"/>
            </a:endParaRPr>
          </a:p>
          <a:p>
            <a:pPr marL="0" indent="0">
              <a:buSzPct val="70000"/>
              <a:buFont typeface="Arial" panose="020B0604020202020204" pitchFamily="34" charset="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.tounicode()</a:t>
            </a:r>
            <a:endParaRPr lang="zh-CN" altLang="en-US" sz="1600" dirty="0">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a:t>
            </a:r>
            <a:r>
              <a:rPr lang="en-US" altLang="zh-CN" sz="1600" dirty="0">
                <a:solidFill>
                  <a:srgbClr val="0000FF"/>
                </a:solidFill>
                <a:latin typeface="Consolas" panose="020B0609020204030204" charset="0"/>
              </a:rPr>
              <a:t>y23456abc</a:t>
            </a:r>
            <a:r>
              <a:rPr lang="zh-CN" altLang="en-US" sz="1600" dirty="0">
                <a:solidFill>
                  <a:srgbClr val="0000FF"/>
                </a:solidFill>
                <a:latin typeface="Consolas" panose="020B0609020204030204" charset="0"/>
              </a:rPr>
              <a:t>'</a:t>
            </a:r>
            <a:endParaRPr lang="zh-CN" altLang="en-US" sz="1600" dirty="0">
              <a:solidFill>
                <a:srgbClr val="0000FF"/>
              </a:solidFill>
              <a:latin typeface="Consolas" panose="020B0609020204030204" charset="0"/>
            </a:endParaRPr>
          </a:p>
        </p:txBody>
      </p:sp>
      <p:pic>
        <p:nvPicPr>
          <p:cNvPr id="4" name="图片 3"/>
          <p:cNvPicPr>
            <a:picLocks noChangeAspect="1"/>
          </p:cNvPicPr>
          <p:nvPr/>
        </p:nvPicPr>
        <p:blipFill>
          <a:blip r:embed="rId2"/>
          <a:stretch>
            <a:fillRect/>
          </a:stretch>
        </p:blipFill>
        <p:spPr>
          <a:xfrm>
            <a:off x="251520" y="2780928"/>
            <a:ext cx="3810517" cy="374441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477" y="836712"/>
            <a:ext cx="4680520" cy="2992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314"/>
                                        </p:tgtEl>
                                        <p:attrNameLst>
                                          <p:attrName>style.visibility</p:attrName>
                                        </p:attrNameLst>
                                      </p:cBhvr>
                                      <p:to>
                                        <p:strVal val="visible"/>
                                      </p:to>
                                    </p:set>
                                    <p:animEffect transition="in" filter="fade">
                                      <p:cBhvr>
                                        <p:cTn id="41" dur="1000"/>
                                        <p:tgtEl>
                                          <p:spTgt spid="13314"/>
                                        </p:tgtEl>
                                      </p:cBhvr>
                                    </p:animEffect>
                                    <p:anim calcmode="lin" valueType="num">
                                      <p:cBhvr>
                                        <p:cTn id="42" dur="1000" fill="hold"/>
                                        <p:tgtEl>
                                          <p:spTgt spid="13314"/>
                                        </p:tgtEl>
                                        <p:attrNameLst>
                                          <p:attrName>ppt_x</p:attrName>
                                        </p:attrNameLst>
                                      </p:cBhvr>
                                      <p:tavLst>
                                        <p:tav tm="0">
                                          <p:val>
                                            <p:strVal val="#ppt_x"/>
                                          </p:val>
                                        </p:tav>
                                        <p:tav tm="100000">
                                          <p:val>
                                            <p:strVal val="#ppt_x"/>
                                          </p:val>
                                        </p:tav>
                                      </p:tavLst>
                                    </p:anim>
                                    <p:anim calcmode="lin" valueType="num">
                                      <p:cBhvr>
                                        <p:cTn id="43"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p:cNvSpPr>
            <a:spLocks noGrp="1"/>
          </p:cNvSpPr>
          <p:nvPr>
            <p:ph idx="1"/>
          </p:nvPr>
        </p:nvSpPr>
        <p:spPr>
          <a:xfrm>
            <a:off x="611560" y="1444655"/>
            <a:ext cx="8229600" cy="4678451"/>
          </a:xfrm>
        </p:spPr>
        <p:txBody>
          <a:bodyPr anchor="t"/>
          <a:lstStyle/>
          <a:p>
            <a:pPr marL="0" indent="0">
              <a:spcBef>
                <a:spcPct val="0"/>
              </a:spcBef>
              <a:buNone/>
            </a:pPr>
            <a:r>
              <a:rPr lang="en-US" altLang="zh-CN" sz="1400" dirty="0">
                <a:latin typeface="Consolas" panose="020B0609020204030204" charset="0"/>
              </a:rPr>
              <a:t>&gt;&gt;&gt; import </a:t>
            </a:r>
            <a:r>
              <a:rPr lang="en-US" altLang="zh-CN" sz="1400" dirty="0" err="1">
                <a:latin typeface="Consolas" panose="020B0609020204030204" charset="0"/>
              </a:rPr>
              <a:t>jieba</a:t>
            </a:r>
            <a:r>
              <a:rPr lang="en-US" altLang="zh-CN" sz="1400" dirty="0">
                <a:latin typeface="Consolas" panose="020B0609020204030204" charset="0"/>
              </a:rPr>
              <a:t>                     #</a:t>
            </a:r>
            <a:r>
              <a:rPr lang="en-US" altLang="zh-CN" sz="1400" dirty="0" err="1">
                <a:latin typeface="Consolas" panose="020B0609020204030204" charset="0"/>
              </a:rPr>
              <a:t>导入jieba模块</a:t>
            </a:r>
            <a:endParaRPr lang="en-US" altLang="zh-CN" sz="1400" dirty="0">
              <a:latin typeface="Consolas" panose="020B0609020204030204" charset="0"/>
            </a:endParaRPr>
          </a:p>
          <a:p>
            <a:pPr marL="0" indent="0">
              <a:spcBef>
                <a:spcPct val="0"/>
              </a:spcBef>
              <a:buNone/>
            </a:pPr>
            <a:r>
              <a:rPr lang="en-US" altLang="zh-CN" sz="1400" dirty="0">
                <a:latin typeface="Consolas" panose="020B0609020204030204" charset="0"/>
              </a:rPr>
              <a:t>&gt;&gt;&gt; x = '</a:t>
            </a:r>
            <a:r>
              <a:rPr lang="en-US" altLang="zh-CN" sz="1400" dirty="0" err="1">
                <a:latin typeface="Consolas" panose="020B0609020204030204" charset="0"/>
              </a:rPr>
              <a:t>分词的准确度直接影响了后续文本处理和挖掘算法的最终效果</a:t>
            </a:r>
            <a:r>
              <a:rPr lang="en-US" altLang="zh-CN" sz="1400" dirty="0">
                <a:latin typeface="Consolas" panose="020B0609020204030204" charset="0"/>
              </a:rPr>
              <a:t>。'</a:t>
            </a:r>
            <a:endParaRPr lang="en-US" altLang="zh-CN" sz="1400" dirty="0">
              <a:latin typeface="Consolas" panose="020B0609020204030204" charset="0"/>
            </a:endParaRPr>
          </a:p>
          <a:p>
            <a:pPr marL="0" indent="0">
              <a:spcBef>
                <a:spcPct val="0"/>
              </a:spcBef>
              <a:buNone/>
            </a:pPr>
            <a:r>
              <a:rPr lang="en-US" altLang="zh-CN" sz="1400" dirty="0">
                <a:latin typeface="Consolas" panose="020B0609020204030204" charset="0"/>
              </a:rPr>
              <a:t>&gt;&gt;&gt; </a:t>
            </a:r>
            <a:r>
              <a:rPr lang="en-US" altLang="zh-CN" sz="1400" dirty="0" err="1">
                <a:latin typeface="Consolas" panose="020B0609020204030204" charset="0"/>
              </a:rPr>
              <a:t>jieba.cut</a:t>
            </a:r>
            <a:r>
              <a:rPr lang="en-US" altLang="zh-CN" sz="1400" dirty="0">
                <a:latin typeface="Consolas" panose="020B0609020204030204" charset="0"/>
              </a:rPr>
              <a:t>(x)                     #</a:t>
            </a:r>
            <a:r>
              <a:rPr lang="en-US" altLang="zh-CN" sz="1400" dirty="0" err="1">
                <a:latin typeface="Consolas" panose="020B0609020204030204" charset="0"/>
              </a:rPr>
              <a:t>使用默认词库进行分词</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&lt;generator object </a:t>
            </a:r>
            <a:r>
              <a:rPr lang="en-US" altLang="zh-CN" sz="1400" dirty="0" err="1">
                <a:solidFill>
                  <a:srgbClr val="0000FF"/>
                </a:solidFill>
                <a:latin typeface="Consolas" panose="020B0609020204030204" charset="0"/>
              </a:rPr>
              <a:t>Tokenizer.cut</a:t>
            </a:r>
            <a:r>
              <a:rPr lang="en-US" altLang="zh-CN" sz="1400" dirty="0">
                <a:solidFill>
                  <a:srgbClr val="0000FF"/>
                </a:solidFill>
                <a:latin typeface="Consolas" panose="020B0609020204030204" charset="0"/>
              </a:rPr>
              <a:t> at 0x000000000342C990&gt;</a:t>
            </a:r>
            <a:endParaRPr lang="en-US" altLang="zh-CN" sz="1400" dirty="0">
              <a:solidFill>
                <a:srgbClr val="0000FF"/>
              </a:solidFill>
              <a:latin typeface="Consolas" panose="020B0609020204030204" charset="0"/>
            </a:endParaRPr>
          </a:p>
          <a:p>
            <a:pPr marL="0" indent="0">
              <a:spcBef>
                <a:spcPct val="0"/>
              </a:spcBef>
              <a:buNone/>
            </a:pPr>
            <a:r>
              <a:rPr lang="en-US" altLang="zh-CN" sz="1400" dirty="0">
                <a:latin typeface="Consolas" panose="020B0609020204030204" charset="0"/>
              </a:rPr>
              <a:t>&gt;&gt;&gt; list(_)</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分词</a:t>
            </a:r>
            <a:r>
              <a:rPr lang="en-US" altLang="zh-CN" sz="1400" dirty="0">
                <a:solidFill>
                  <a:srgbClr val="0000FF"/>
                </a:solidFill>
                <a:latin typeface="Consolas" panose="020B0609020204030204" charset="0"/>
              </a:rPr>
              <a:t>', '的', '</a:t>
            </a:r>
            <a:r>
              <a:rPr lang="en-US" altLang="zh-CN" sz="1400" dirty="0" err="1">
                <a:solidFill>
                  <a:srgbClr val="0000FF"/>
                </a:solidFill>
                <a:latin typeface="Consolas" panose="020B0609020204030204" charset="0"/>
              </a:rPr>
              <a:t>准确度</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直接</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影响</a:t>
            </a:r>
            <a:r>
              <a:rPr lang="en-US" altLang="zh-CN" sz="1400" dirty="0">
                <a:solidFill>
                  <a:srgbClr val="0000FF"/>
                </a:solidFill>
                <a:latin typeface="Consolas" panose="020B0609020204030204" charset="0"/>
              </a:rPr>
              <a:t>', '了', '</a:t>
            </a:r>
            <a:r>
              <a:rPr lang="en-US" altLang="zh-CN" sz="1400" dirty="0" err="1">
                <a:solidFill>
                  <a:srgbClr val="0000FF"/>
                </a:solidFill>
                <a:latin typeface="Consolas" panose="020B0609020204030204" charset="0"/>
              </a:rPr>
              <a:t>后续</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文本处理</a:t>
            </a:r>
            <a:r>
              <a:rPr lang="en-US" altLang="zh-CN" sz="1400" dirty="0">
                <a:solidFill>
                  <a:srgbClr val="0000FF"/>
                </a:solidFill>
                <a:latin typeface="Consolas" panose="020B0609020204030204" charset="0"/>
              </a:rPr>
              <a:t>', '和', '</a:t>
            </a:r>
            <a:r>
              <a:rPr lang="en-US" altLang="zh-CN" sz="1400" dirty="0" err="1">
                <a:solidFill>
                  <a:srgbClr val="0000FF"/>
                </a:solidFill>
                <a:latin typeface="Consolas" panose="020B0609020204030204" charset="0"/>
              </a:rPr>
              <a:t>挖掘</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算法</a:t>
            </a:r>
            <a:r>
              <a:rPr lang="en-US" altLang="zh-CN" sz="1400" dirty="0">
                <a:solidFill>
                  <a:srgbClr val="0000FF"/>
                </a:solidFill>
                <a:latin typeface="Consolas" panose="020B0609020204030204" charset="0"/>
              </a:rPr>
              <a:t>', '的', '</a:t>
            </a:r>
            <a:r>
              <a:rPr lang="en-US" altLang="zh-CN" sz="1400" dirty="0" err="1">
                <a:solidFill>
                  <a:srgbClr val="0000FF"/>
                </a:solidFill>
                <a:latin typeface="Consolas" panose="020B0609020204030204" charset="0"/>
              </a:rPr>
              <a:t>最终</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效果</a:t>
            </a:r>
            <a:r>
              <a:rPr lang="en-US" altLang="zh-CN" sz="1400" dirty="0">
                <a:solidFill>
                  <a:srgbClr val="0000FF"/>
                </a:solidFill>
                <a:latin typeface="Consolas" panose="020B0609020204030204" charset="0"/>
              </a:rPr>
              <a:t>', '。']</a:t>
            </a:r>
            <a:endParaRPr lang="en-US" altLang="zh-CN" sz="1400" dirty="0">
              <a:solidFill>
                <a:srgbClr val="0000FF"/>
              </a:solidFill>
              <a:latin typeface="Consolas" panose="020B0609020204030204" charset="0"/>
            </a:endParaRPr>
          </a:p>
          <a:p>
            <a:pPr marL="0" indent="0">
              <a:spcBef>
                <a:spcPct val="0"/>
              </a:spcBef>
              <a:buNone/>
            </a:pPr>
            <a:r>
              <a:rPr lang="en-US" altLang="zh-CN" sz="1400" dirty="0">
                <a:solidFill>
                  <a:srgbClr val="002060"/>
                </a:solidFill>
                <a:latin typeface="Consolas" panose="020B0609020204030204" charset="0"/>
              </a:rPr>
              <a:t>&gt;&gt;&gt; </a:t>
            </a:r>
            <a:r>
              <a:rPr lang="en-US" altLang="zh-CN" sz="1400" dirty="0" err="1">
                <a:solidFill>
                  <a:srgbClr val="002060"/>
                </a:solidFill>
                <a:latin typeface="Consolas" panose="020B0609020204030204" charset="0"/>
              </a:rPr>
              <a:t>jieba.lcut</a:t>
            </a:r>
            <a:r>
              <a:rPr lang="en-US" altLang="zh-CN" sz="1400" dirty="0">
                <a:solidFill>
                  <a:srgbClr val="002060"/>
                </a:solidFill>
                <a:latin typeface="Consolas" panose="020B0609020204030204" charset="0"/>
              </a:rPr>
              <a:t>('</a:t>
            </a:r>
            <a:r>
              <a:rPr lang="en-US" altLang="zh-CN" sz="1400" dirty="0" err="1">
                <a:solidFill>
                  <a:srgbClr val="002060"/>
                </a:solidFill>
                <a:latin typeface="Consolas" panose="020B0609020204030204" charset="0"/>
              </a:rPr>
              <a:t>Python可以这样学，Python程序设计开发宝典</a:t>
            </a:r>
            <a:r>
              <a:rPr lang="en-US" altLang="zh-CN" sz="1400" dirty="0">
                <a:solidFill>
                  <a:srgbClr val="002060"/>
                </a:solidFill>
                <a:latin typeface="Consolas" panose="020B0609020204030204" charset="0"/>
              </a:rPr>
              <a:t>') #</a:t>
            </a:r>
            <a:r>
              <a:rPr lang="zh-CN" altLang="en-US" sz="1400" dirty="0">
                <a:solidFill>
                  <a:srgbClr val="002060"/>
                </a:solidFill>
                <a:latin typeface="Consolas" panose="020B0609020204030204" charset="0"/>
              </a:rPr>
              <a:t>直接给出列表</a:t>
            </a:r>
            <a:endParaRPr lang="zh-CN" altLang="en-US" sz="1400" dirty="0">
              <a:solidFill>
                <a:srgbClr val="002060"/>
              </a:solidFill>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Dumping model to file cache C:\Users\d\AppData\Local\Temp\jieba.cache</a:t>
            </a:r>
            <a:endParaRPr lang="en-US" altLang="zh-CN" sz="1400" dirty="0">
              <a:solidFill>
                <a:srgbClr val="0000FF"/>
              </a:solidFill>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['Python', '</a:t>
            </a:r>
            <a:r>
              <a:rPr lang="en-US" altLang="zh-CN" sz="1400" dirty="0" err="1">
                <a:solidFill>
                  <a:srgbClr val="0000FF"/>
                </a:solidFill>
                <a:latin typeface="Consolas" panose="020B0609020204030204" charset="0"/>
              </a:rPr>
              <a:t>可以</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这样</a:t>
            </a:r>
            <a:r>
              <a:rPr lang="en-US" altLang="zh-CN" sz="1400" dirty="0">
                <a:solidFill>
                  <a:srgbClr val="0000FF"/>
                </a:solidFill>
                <a:latin typeface="Consolas" panose="020B0609020204030204" charset="0"/>
              </a:rPr>
              <a:t>', '学', '，', 'Python', '</a:t>
            </a:r>
            <a:r>
              <a:rPr lang="en-US" altLang="zh-CN" sz="1400" dirty="0" err="1">
                <a:solidFill>
                  <a:srgbClr val="0000FF"/>
                </a:solidFill>
                <a:latin typeface="Consolas" panose="020B0609020204030204" charset="0"/>
              </a:rPr>
              <a:t>程序设计</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开发</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宝典</a:t>
            </a:r>
            <a:r>
              <a:rPr lang="en-US" altLang="zh-CN" sz="1400" dirty="0">
                <a:solidFill>
                  <a:srgbClr val="0000FF"/>
                </a:solidFill>
                <a:latin typeface="Consolas" panose="020B0609020204030204" charset="0"/>
              </a:rPr>
              <a:t>']</a:t>
            </a:r>
            <a:endParaRPr lang="en-US" altLang="zh-CN" sz="1400" dirty="0">
              <a:solidFill>
                <a:srgbClr val="0000FF"/>
              </a:solidFill>
              <a:latin typeface="Consolas" panose="020B0609020204030204" charset="0"/>
            </a:endParaRPr>
          </a:p>
          <a:p>
            <a:pPr marL="0" indent="0">
              <a:spcBef>
                <a:spcPct val="0"/>
              </a:spcBef>
              <a:buNone/>
            </a:pPr>
            <a:r>
              <a:rPr lang="en-US" altLang="zh-CN" sz="1400" dirty="0">
                <a:latin typeface="Consolas" panose="020B0609020204030204" charset="0"/>
              </a:rPr>
              <a:t>&gt;&gt;&gt; list(</a:t>
            </a:r>
            <a:r>
              <a:rPr lang="en-US" altLang="zh-CN" sz="1400" dirty="0" err="1">
                <a:latin typeface="Consolas" panose="020B0609020204030204" charset="0"/>
              </a:rPr>
              <a:t>jieba.cut</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['花', '</a:t>
            </a:r>
            <a:r>
              <a:rPr lang="en-US" altLang="zh-CN" sz="1400" dirty="0" err="1">
                <a:solidFill>
                  <a:srgbClr val="0000FF"/>
                </a:solidFill>
                <a:latin typeface="Consolas" panose="020B0609020204030204" charset="0"/>
              </a:rPr>
              <a:t>纸杯</a:t>
            </a:r>
            <a:r>
              <a:rPr lang="en-US" altLang="zh-CN" sz="1400" dirty="0">
                <a:solidFill>
                  <a:srgbClr val="0000FF"/>
                </a:solidFill>
                <a:latin typeface="Consolas" panose="020B0609020204030204" charset="0"/>
              </a:rPr>
              <a:t>']</a:t>
            </a:r>
            <a:endParaRPr lang="en-US" altLang="zh-CN" sz="1400" dirty="0">
              <a:solidFill>
                <a:srgbClr val="0000FF"/>
              </a:solidFill>
              <a:latin typeface="Consolas" panose="020B0609020204030204" charset="0"/>
            </a:endParaRPr>
          </a:p>
          <a:p>
            <a:pPr marL="0" indent="0">
              <a:spcBef>
                <a:spcPct val="0"/>
              </a:spcBef>
              <a:buNone/>
            </a:pPr>
            <a:r>
              <a:rPr lang="en-US" altLang="zh-CN" sz="1400" dirty="0">
                <a:latin typeface="Consolas" panose="020B0609020204030204" charset="0"/>
              </a:rPr>
              <a:t>&gt;&gt;&gt; </a:t>
            </a:r>
            <a:r>
              <a:rPr lang="en-US" altLang="zh-CN" sz="1400" dirty="0" err="1">
                <a:latin typeface="Consolas" panose="020B0609020204030204" charset="0"/>
              </a:rPr>
              <a:t>jieba.add_word</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           #</a:t>
            </a:r>
            <a:r>
              <a:rPr lang="en-US" altLang="zh-CN" sz="1400" dirty="0" err="1">
                <a:latin typeface="Consolas" panose="020B0609020204030204" charset="0"/>
              </a:rPr>
              <a:t>增加词条</a:t>
            </a:r>
            <a:endParaRPr lang="en-US" altLang="zh-CN" sz="1400" dirty="0">
              <a:latin typeface="Consolas" panose="020B0609020204030204" charset="0"/>
            </a:endParaRPr>
          </a:p>
          <a:p>
            <a:pPr marL="0" indent="0">
              <a:spcBef>
                <a:spcPct val="0"/>
              </a:spcBef>
              <a:buNone/>
            </a:pPr>
            <a:r>
              <a:rPr lang="en-US" altLang="zh-CN" sz="1400" dirty="0">
                <a:latin typeface="Consolas" panose="020B0609020204030204" charset="0"/>
              </a:rPr>
              <a:t>&gt;&gt;&gt; list(</a:t>
            </a:r>
            <a:r>
              <a:rPr lang="en-US" altLang="zh-CN" sz="1400" dirty="0" err="1">
                <a:latin typeface="Consolas" panose="020B0609020204030204" charset="0"/>
              </a:rPr>
              <a:t>jieba.cut</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          #</a:t>
            </a:r>
            <a:r>
              <a:rPr lang="en-US" altLang="zh-CN" sz="1400" dirty="0" err="1">
                <a:latin typeface="Consolas" panose="020B0609020204030204" charset="0"/>
              </a:rPr>
              <a:t>使用新题库进行分词</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花纸杯</a:t>
            </a:r>
            <a:r>
              <a:rPr lang="en-US" altLang="zh-CN" sz="1400" dirty="0">
                <a:solidFill>
                  <a:srgbClr val="0000FF"/>
                </a:solidFill>
                <a:latin typeface="Consolas" panose="020B0609020204030204" charset="0"/>
              </a:rPr>
              <a:t>']</a:t>
            </a:r>
            <a:endParaRPr lang="en-US" altLang="zh-CN" sz="1400" dirty="0">
              <a:solidFill>
                <a:srgbClr val="0000FF"/>
              </a:solidFill>
              <a:latin typeface="Consolas" panose="020B0609020204030204" charset="0"/>
            </a:endParaRPr>
          </a:p>
          <a:p>
            <a:pPr marL="0" indent="0">
              <a:spcBef>
                <a:spcPct val="0"/>
              </a:spcBef>
              <a:buNone/>
            </a:pPr>
            <a:endParaRPr lang="en-US" altLang="zh-CN" sz="1400" dirty="0">
              <a:solidFill>
                <a:srgbClr val="00B0F0"/>
              </a:solidFill>
              <a:latin typeface="Consolas" panose="020B0609020204030204" charset="0"/>
            </a:endParaRPr>
          </a:p>
        </p:txBody>
      </p:sp>
      <p:sp>
        <p:nvSpPr>
          <p:cNvPr id="78851"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5" name="组合 67"/>
          <p:cNvGrpSpPr/>
          <p:nvPr/>
        </p:nvGrpSpPr>
        <p:grpSpPr>
          <a:xfrm>
            <a:off x="611560" y="118397"/>
            <a:ext cx="8109328" cy="681854"/>
            <a:chOff x="936625" y="4195877"/>
            <a:chExt cx="8109328" cy="681854"/>
          </a:xfrm>
        </p:grpSpPr>
        <p:grpSp>
          <p:nvGrpSpPr>
            <p:cNvPr id="6" name="组合 106"/>
            <p:cNvGrpSpPr/>
            <p:nvPr/>
          </p:nvGrpSpPr>
          <p:grpSpPr>
            <a:xfrm>
              <a:off x="936625" y="4195877"/>
              <a:ext cx="8109328" cy="681854"/>
              <a:chOff x="927100" y="4195877"/>
              <a:chExt cx="8109328" cy="681854"/>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1"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683568" y="4869160"/>
            <a:ext cx="4657353" cy="89306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8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8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85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885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885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85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85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885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885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683568" y="1495974"/>
            <a:ext cx="8229600" cy="4678451"/>
          </a:xfrm>
        </p:spPr>
        <p:txBody>
          <a:bodyPr anchor="t"/>
          <a:lstStyle/>
          <a:p>
            <a:pPr marL="0" indent="0">
              <a:spcBef>
                <a:spcPct val="0"/>
              </a:spcBef>
              <a:buNone/>
            </a:pPr>
            <a:r>
              <a:rPr lang="en-US" altLang="zh-CN" sz="1600" dirty="0">
                <a:latin typeface="Consolas" panose="020B0609020204030204" charset="0"/>
              </a:rPr>
              <a:t>&gt;&gt;&gt; from </a:t>
            </a:r>
            <a:r>
              <a:rPr lang="en-US" altLang="zh-CN" sz="1600" dirty="0" err="1">
                <a:latin typeface="Consolas" panose="020B0609020204030204" charset="0"/>
              </a:rPr>
              <a:t>jieba</a:t>
            </a:r>
            <a:r>
              <a:rPr lang="en-US" altLang="zh-CN" sz="1600" dirty="0">
                <a:latin typeface="Consolas" panose="020B0609020204030204" charset="0"/>
              </a:rPr>
              <a:t> import </a:t>
            </a:r>
            <a:r>
              <a:rPr lang="en-US" altLang="zh-CN" sz="1600" dirty="0" err="1">
                <a:latin typeface="Consolas" panose="020B0609020204030204" charset="0"/>
              </a:rPr>
              <a:t>posseg</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&gt;&gt;&gt; text = '</a:t>
            </a:r>
            <a:r>
              <a:rPr lang="en-US" altLang="zh-CN" sz="1600" dirty="0" err="1">
                <a:latin typeface="Consolas" panose="020B0609020204030204" charset="0"/>
              </a:rPr>
              <a:t>分词的准确度直接影响了后续文本处理和挖掘算法的最终效果</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&gt;&gt;&gt; for word, tag in </a:t>
            </a:r>
            <a:r>
              <a:rPr lang="en-US" altLang="zh-CN" sz="1600" dirty="0" err="1">
                <a:latin typeface="Consolas" panose="020B0609020204030204" charset="0"/>
              </a:rPr>
              <a:t>posseg.cut</a:t>
            </a:r>
            <a:r>
              <a:rPr lang="en-US" altLang="zh-CN" sz="1600" dirty="0">
                <a:latin typeface="Consolas" panose="020B0609020204030204" charset="0"/>
              </a:rPr>
              <a:t>(text):  # </a:t>
            </a:r>
            <a:r>
              <a:rPr lang="zh-CN" altLang="en-US" sz="1600" dirty="0">
                <a:latin typeface="Consolas" panose="020B0609020204030204" charset="0"/>
              </a:rPr>
              <a:t>得到分词及其词性</a:t>
            </a:r>
            <a:endParaRPr lang="zh-CN" altLang="en-US" sz="1600" dirty="0">
              <a:latin typeface="Consolas" panose="020B0609020204030204" charset="0"/>
            </a:endParaRPr>
          </a:p>
          <a:p>
            <a:pPr marL="0" indent="0">
              <a:spcBef>
                <a:spcPct val="0"/>
              </a:spcBef>
              <a:buNone/>
            </a:pPr>
            <a:r>
              <a:rPr lang="en-US" altLang="zh-CN" sz="1600" dirty="0">
                <a:latin typeface="Consolas" panose="020B0609020204030204" charset="0"/>
              </a:rPr>
              <a:t>    print(word, tag, </a:t>
            </a:r>
            <a:r>
              <a:rPr lang="en-US" altLang="zh-CN" sz="1600" dirty="0" err="1">
                <a:latin typeface="Consolas" panose="020B0609020204030204" charset="0"/>
              </a:rPr>
              <a:t>sep</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a:t>
            </a:r>
            <a:endParaRPr lang="en-US" altLang="zh-CN" sz="1600" dirty="0">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分词:n</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名词</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的:uj                        	#</a:t>
            </a:r>
            <a:r>
              <a:rPr lang="zh-CN" altLang="en-US" sz="1600" dirty="0">
                <a:solidFill>
                  <a:srgbClr val="0000FF"/>
                </a:solidFill>
                <a:latin typeface="Consolas" panose="020B0609020204030204" charset="0"/>
              </a:rPr>
              <a:t>助词</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简称略语</a:t>
            </a:r>
            <a:r>
              <a:rPr lang="en-US" altLang="zh-CN" sz="1600" dirty="0">
                <a:solidFill>
                  <a:srgbClr val="0000FF"/>
                </a:solidFill>
                <a:latin typeface="Consolas" panose="020B0609020204030204" charset="0"/>
              </a:rPr>
              <a:t> </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准确度:n</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直接:ad</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副形词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影响:vn</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名动词</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了:ul				#</a:t>
            </a:r>
            <a:r>
              <a:rPr lang="zh-CN" altLang="en-US" sz="1600" dirty="0">
                <a:solidFill>
                  <a:srgbClr val="0000FF"/>
                </a:solidFill>
                <a:latin typeface="Consolas" panose="020B0609020204030204" charset="0"/>
              </a:rPr>
              <a:t>助词，习用语</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后续:v</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动词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文本处理:n</a:t>
            </a:r>
            <a:r>
              <a:rPr lang="en-US" altLang="zh-CN" sz="1600" dirty="0">
                <a:solidFill>
                  <a:srgbClr val="0000FF"/>
                </a:solidFill>
                <a:latin typeface="Consolas" panose="020B0609020204030204" charset="0"/>
              </a:rPr>
              <a:t>			</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和:c				#</a:t>
            </a:r>
            <a:r>
              <a:rPr lang="zh-CN" altLang="en-US" sz="1600" dirty="0">
                <a:solidFill>
                  <a:srgbClr val="0000FF"/>
                </a:solidFill>
                <a:latin typeface="Consolas" panose="020B0609020204030204" charset="0"/>
              </a:rPr>
              <a:t>连词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挖掘:v</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算法:n</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的:uj</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最终:d</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效果:n</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。:x				#</a:t>
            </a:r>
            <a:r>
              <a:rPr lang="zh-CN" altLang="en-US" sz="1600" dirty="0">
                <a:solidFill>
                  <a:srgbClr val="0000FF"/>
                </a:solidFill>
                <a:latin typeface="Consolas" panose="020B0609020204030204" charset="0"/>
              </a:rPr>
              <a:t>非语素字，</a:t>
            </a:r>
            <a:r>
              <a:rPr lang="zh-CN" altLang="en-US" sz="1050" b="0" i="0" dirty="0">
                <a:solidFill>
                  <a:srgbClr val="4F4F4F"/>
                </a:solidFill>
                <a:effectLst/>
                <a:latin typeface="Verdana" panose="020B0604030504040204" pitchFamily="34" charset="0"/>
              </a:rPr>
              <a:t>只是一个符号，字母 </a:t>
            </a:r>
            <a:r>
              <a:rPr lang="en-US" altLang="zh-CN" sz="1050" b="0" i="0" dirty="0">
                <a:solidFill>
                  <a:srgbClr val="4F4F4F"/>
                </a:solidFill>
                <a:effectLst/>
                <a:latin typeface="Verdana" panose="020B0604030504040204" pitchFamily="34" charset="0"/>
              </a:rPr>
              <a:t>x</a:t>
            </a:r>
            <a:r>
              <a:rPr lang="zh-CN" altLang="en-US" sz="1050" b="0" i="0" dirty="0">
                <a:solidFill>
                  <a:srgbClr val="4F4F4F"/>
                </a:solidFill>
                <a:effectLst/>
                <a:latin typeface="Verdana" panose="020B0604030504040204" pitchFamily="34" charset="0"/>
              </a:rPr>
              <a:t>通常用于代表未知数、符号。</a:t>
            </a:r>
            <a:endParaRPr lang="en-US" altLang="zh-CN" sz="1600" dirty="0">
              <a:solidFill>
                <a:srgbClr val="0000FF"/>
              </a:solidFill>
              <a:latin typeface="Consolas" panose="020B0609020204030204" charset="0"/>
            </a:endParaRPr>
          </a:p>
        </p:txBody>
      </p:sp>
      <p:sp>
        <p:nvSpPr>
          <p:cNvPr id="79875"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1"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sp>
        <p:nvSpPr>
          <p:cNvPr id="12" name="文本框 11"/>
          <p:cNvSpPr txBox="1"/>
          <p:nvPr/>
        </p:nvSpPr>
        <p:spPr>
          <a:xfrm>
            <a:off x="4325794" y="5383257"/>
            <a:ext cx="4572000" cy="369332"/>
          </a:xfrm>
          <a:prstGeom prst="rect">
            <a:avLst/>
          </a:prstGeom>
          <a:solidFill>
            <a:schemeClr val="tx2">
              <a:lumMod val="60000"/>
              <a:lumOff val="40000"/>
            </a:schemeClr>
          </a:solidFill>
        </p:spPr>
        <p:txBody>
          <a:bodyPr wrap="square">
            <a:spAutoFit/>
          </a:bodyPr>
          <a:lstStyle/>
          <a:p>
            <a:pPr marL="285750" indent="-285750">
              <a:spcBef>
                <a:spcPct val="0"/>
              </a:spcBef>
              <a:buFont typeface="Wingdings" panose="05000000000000000000" pitchFamily="2" charset="2"/>
              <a:buChar char="Ø"/>
            </a:pPr>
            <a:r>
              <a:rPr lang="en-US" altLang="zh-CN" sz="1800" b="1" i="0" dirty="0" err="1">
                <a:solidFill>
                  <a:schemeClr val="bg1"/>
                </a:solidFill>
                <a:effectLst/>
                <a:latin typeface="PingFang SC"/>
              </a:rPr>
              <a:t>jieba</a:t>
            </a:r>
            <a:r>
              <a:rPr lang="zh-CN" altLang="en-US" sz="1800" b="1" i="0" dirty="0">
                <a:solidFill>
                  <a:schemeClr val="bg1"/>
                </a:solidFill>
                <a:effectLst/>
                <a:latin typeface="PingFang SC"/>
              </a:rPr>
              <a:t>（结巴）分词种词性</a:t>
            </a:r>
            <a:r>
              <a:rPr lang="zh-CN" altLang="en-US" b="1" dirty="0">
                <a:solidFill>
                  <a:schemeClr val="bg1"/>
                </a:solidFill>
                <a:latin typeface="PingFang SC"/>
              </a:rPr>
              <a:t> 请互联网查询</a:t>
            </a:r>
            <a:endParaRPr lang="zh-CN" altLang="en-US" sz="1800" b="1" i="0" dirty="0">
              <a:solidFill>
                <a:schemeClr val="bg1"/>
              </a:solidFill>
              <a:effectLst/>
              <a:latin typeface="PingFang SC"/>
            </a:endParaRPr>
          </a:p>
        </p:txBody>
      </p:sp>
    </p:spTree>
  </p:cSld>
  <p:clrMapOvr>
    <a:masterClrMapping/>
  </p:clrMapOvr>
  <p:transition spd="slow" advClick="0">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a:xfrm>
            <a:off x="611560" y="1454180"/>
            <a:ext cx="8229600" cy="4678451"/>
          </a:xfrm>
        </p:spPr>
        <p:txBody>
          <a:bodyPr anchor="t"/>
          <a:lstStyle/>
          <a:p>
            <a:pPr marL="0" indent="0">
              <a:spcBef>
                <a:spcPct val="0"/>
              </a:spcBef>
              <a:buNone/>
            </a:pPr>
            <a:r>
              <a:rPr lang="en-US" altLang="zh-CN" sz="1600" dirty="0">
                <a:latin typeface="Consolas" panose="020B0609020204030204" charset="0"/>
              </a:rPr>
              <a:t>&gt;&gt;&gt; import </a:t>
            </a:r>
            <a:r>
              <a:rPr lang="en-US" altLang="zh-CN" sz="1600" dirty="0" err="1">
                <a:latin typeface="Consolas" panose="020B0609020204030204" charset="0"/>
              </a:rPr>
              <a:t>snownlp</a:t>
            </a:r>
            <a:r>
              <a:rPr lang="en-US" altLang="zh-CN" sz="1600" dirty="0">
                <a:latin typeface="Consolas" panose="020B0609020204030204" charset="0"/>
              </a:rPr>
              <a:t>                     #导入snowNLP模块</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&gt;&gt;&gt; </a:t>
            </a:r>
            <a:r>
              <a:rPr lang="en-US" altLang="zh-CN" sz="1600" dirty="0" err="1">
                <a:latin typeface="Consolas" panose="020B0609020204030204" charset="0"/>
              </a:rPr>
              <a:t>snownlp.SnowNLP</a:t>
            </a:r>
            <a:r>
              <a:rPr lang="en-US" altLang="zh-CN" sz="1600" dirty="0">
                <a:latin typeface="Consolas" panose="020B0609020204030204" charset="0"/>
              </a:rPr>
              <a:t>('</a:t>
            </a:r>
            <a:r>
              <a:rPr lang="en-US" altLang="zh-CN" sz="1600" dirty="0" err="1">
                <a:latin typeface="Consolas" panose="020B0609020204030204" charset="0"/>
              </a:rPr>
              <a:t>学而时习之，不亦说乎</a:t>
            </a:r>
            <a:r>
              <a:rPr lang="en-US" altLang="zh-CN" sz="1600" dirty="0">
                <a:latin typeface="Consolas" panose="020B0609020204030204" charset="0"/>
              </a:rPr>
              <a:t>').words</a:t>
            </a:r>
            <a:endParaRPr lang="en-US" altLang="zh-CN" sz="1600" dirty="0">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学而</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时习</a:t>
            </a:r>
            <a:r>
              <a:rPr lang="en-US" altLang="zh-CN" sz="1600" dirty="0">
                <a:solidFill>
                  <a:srgbClr val="0000FF"/>
                </a:solidFill>
                <a:latin typeface="Consolas" panose="020B0609020204030204" charset="0"/>
              </a:rPr>
              <a:t>', '之', '，', '</a:t>
            </a:r>
            <a:r>
              <a:rPr lang="en-US" altLang="zh-CN" sz="1600" dirty="0" err="1">
                <a:solidFill>
                  <a:srgbClr val="0000FF"/>
                </a:solidFill>
                <a:latin typeface="Consolas" panose="020B0609020204030204" charset="0"/>
              </a:rPr>
              <a:t>不亦</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说乎</a:t>
            </a:r>
            <a:r>
              <a:rPr lang="en-US" altLang="zh-CN" sz="1600" dirty="0">
                <a:solidFill>
                  <a:srgbClr val="0000FF"/>
                </a:solidFill>
                <a:latin typeface="Consolas" panose="020B0609020204030204" charset="0"/>
              </a:rPr>
              <a:t>']</a:t>
            </a:r>
            <a:endParaRPr lang="en-US" altLang="zh-CN" sz="1600" dirty="0">
              <a:solidFill>
                <a:srgbClr val="0000FF"/>
              </a:solidFill>
              <a:latin typeface="Consolas" panose="020B0609020204030204" charset="0"/>
            </a:endParaRPr>
          </a:p>
          <a:p>
            <a:pPr marL="0" indent="0">
              <a:spcBef>
                <a:spcPct val="0"/>
              </a:spcBef>
              <a:buNone/>
            </a:pPr>
            <a:r>
              <a:rPr lang="en-US" altLang="zh-CN" sz="1600" dirty="0">
                <a:latin typeface="Consolas" panose="020B0609020204030204" charset="0"/>
              </a:rPr>
              <a:t>&gt;&gt;&gt; </a:t>
            </a:r>
            <a:r>
              <a:rPr lang="en-US" altLang="zh-CN" sz="1600" dirty="0" err="1">
                <a:latin typeface="Consolas" panose="020B0609020204030204" charset="0"/>
              </a:rPr>
              <a:t>snownlp.SnowNLP</a:t>
            </a:r>
            <a:r>
              <a:rPr lang="en-US" altLang="zh-CN" sz="1600" dirty="0">
                <a:latin typeface="Consolas" panose="020B0609020204030204" charset="0"/>
              </a:rPr>
              <a:t>(x).words</a:t>
            </a:r>
            <a:endParaRPr lang="en-US" altLang="zh-CN" sz="1600" dirty="0">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分词</a:t>
            </a:r>
            <a:r>
              <a:rPr lang="en-US" altLang="zh-CN" sz="1600" dirty="0">
                <a:solidFill>
                  <a:srgbClr val="0000FF"/>
                </a:solidFill>
                <a:latin typeface="Consolas" panose="020B0609020204030204" charset="0"/>
              </a:rPr>
              <a:t>', '的', '</a:t>
            </a:r>
            <a:r>
              <a:rPr lang="en-US" altLang="zh-CN" sz="1600" dirty="0" err="1">
                <a:solidFill>
                  <a:srgbClr val="0000FF"/>
                </a:solidFill>
                <a:latin typeface="Consolas" panose="020B0609020204030204" charset="0"/>
              </a:rPr>
              <a:t>准确度</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直接</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影响</a:t>
            </a:r>
            <a:r>
              <a:rPr lang="en-US" altLang="zh-CN" sz="1600" dirty="0">
                <a:solidFill>
                  <a:srgbClr val="0000FF"/>
                </a:solidFill>
                <a:latin typeface="Consolas" panose="020B0609020204030204" charset="0"/>
              </a:rPr>
              <a:t>', '了', '</a:t>
            </a:r>
            <a:r>
              <a:rPr lang="en-US" altLang="zh-CN" sz="1600" dirty="0" err="1">
                <a:solidFill>
                  <a:srgbClr val="0000FF"/>
                </a:solidFill>
                <a:latin typeface="Consolas" panose="020B0609020204030204" charset="0"/>
              </a:rPr>
              <a:t>后续</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文本</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处理</a:t>
            </a:r>
            <a:r>
              <a:rPr lang="en-US" altLang="zh-CN" sz="1600" dirty="0">
                <a:solidFill>
                  <a:srgbClr val="0000FF"/>
                </a:solidFill>
                <a:latin typeface="Consolas" panose="020B0609020204030204" charset="0"/>
              </a:rPr>
              <a:t>', '和', '</a:t>
            </a:r>
            <a:r>
              <a:rPr lang="en-US" altLang="zh-CN" sz="1600" dirty="0" err="1">
                <a:solidFill>
                  <a:srgbClr val="0000FF"/>
                </a:solidFill>
                <a:latin typeface="Consolas" panose="020B0609020204030204" charset="0"/>
              </a:rPr>
              <a:t>挖掘</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算法</a:t>
            </a:r>
            <a:r>
              <a:rPr lang="en-US" altLang="zh-CN" sz="1600" dirty="0">
                <a:solidFill>
                  <a:srgbClr val="0000FF"/>
                </a:solidFill>
                <a:latin typeface="Consolas" panose="020B0609020204030204" charset="0"/>
              </a:rPr>
              <a:t>', '的', '</a:t>
            </a:r>
            <a:r>
              <a:rPr lang="en-US" altLang="zh-CN" sz="1600" dirty="0" err="1">
                <a:solidFill>
                  <a:srgbClr val="0000FF"/>
                </a:solidFill>
                <a:latin typeface="Consolas" panose="020B0609020204030204" charset="0"/>
              </a:rPr>
              <a:t>最终</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效果</a:t>
            </a:r>
            <a:r>
              <a:rPr lang="en-US" altLang="zh-CN" sz="1600" dirty="0">
                <a:solidFill>
                  <a:srgbClr val="0000FF"/>
                </a:solidFill>
                <a:latin typeface="Consolas" panose="020B0609020204030204" charset="0"/>
              </a:rPr>
              <a:t>', '。']</a:t>
            </a:r>
            <a:endParaRPr lang="en-US" altLang="zh-CN" sz="1600" dirty="0">
              <a:solidFill>
                <a:srgbClr val="0000FF"/>
              </a:solidFill>
              <a:latin typeface="Consolas" panose="020B0609020204030204" charset="0"/>
            </a:endParaRPr>
          </a:p>
          <a:p>
            <a:pPr marL="0" indent="0">
              <a:buNone/>
            </a:pPr>
            <a:endParaRPr lang="en-US" altLang="zh-CN" sz="1600" dirty="0"/>
          </a:p>
        </p:txBody>
      </p:sp>
      <p:sp>
        <p:nvSpPr>
          <p:cNvPr id="8089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1"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spTree>
  </p:cSld>
  <p:clrMapOvr>
    <a:masterClrMapping/>
  </p:clrMapOvr>
  <p:transition spd="slow" advClick="0">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52736"/>
            <a:ext cx="8121650" cy="3686404"/>
          </a:xfrm>
        </p:spPr>
        <p:txBody>
          <a:bodyPr/>
          <a:lstStyle/>
          <a:p>
            <a:pPr>
              <a:spcBef>
                <a:spcPts val="600"/>
              </a:spcBef>
              <a:buClr>
                <a:srgbClr val="FF0000"/>
              </a:buClr>
              <a:buFont typeface="Wingdings" panose="05000000000000000000" pitchFamily="2" charset="2"/>
              <a:buChar char="ü"/>
            </a:pPr>
            <a:r>
              <a:rPr lang="zh-CN" altLang="en-US" sz="2000" b="1" noProof="1"/>
              <a:t>编写程序，把一个英文句子中的单词倒置，标点符号不倒置，例如 I like </a:t>
            </a:r>
            <a:r>
              <a:rPr lang="en-US" altLang="zh-CN" sz="2000" b="1" noProof="1"/>
              <a:t>python</a:t>
            </a:r>
            <a:r>
              <a:rPr lang="zh-CN" altLang="en-US" sz="2000" b="1" noProof="1"/>
              <a:t>. 经过函数后变为：</a:t>
            </a:r>
            <a:r>
              <a:rPr lang="en-US" altLang="zh-CN" sz="2000" b="1" noProof="1"/>
              <a:t>python</a:t>
            </a:r>
            <a:r>
              <a:rPr lang="zh-CN" altLang="en-US" sz="2000" b="1" noProof="1"/>
              <a:t>. like I</a:t>
            </a:r>
            <a:endParaRPr lang="zh-CN" altLang="en-US" sz="2000" b="1" noProof="1"/>
          </a:p>
          <a:p>
            <a:pPr marL="0" indent="0">
              <a:buNone/>
            </a:pP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def</a:t>
            </a:r>
            <a:r>
              <a:rPr lang="en-US" sz="1600" noProof="1">
                <a:latin typeface="Consolas" panose="020B0609020204030204" charset="0"/>
              </a:rPr>
              <a:t> rev1(s):</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return ' '.join(reversed(s.split()))</a:t>
            </a:r>
            <a:endParaRPr lang="en-US" sz="1600" noProof="1">
              <a:latin typeface="Consolas" panose="020B0609020204030204" charset="0"/>
            </a:endParaRPr>
          </a:p>
          <a:p>
            <a:pPr marL="0" indent="0">
              <a:spcBef>
                <a:spcPts val="0"/>
              </a:spcBef>
              <a:buNone/>
            </a:pPr>
            <a:endParaRPr lang="en-US" sz="1600" noProof="1">
              <a:latin typeface="Consolas" panose="020B0609020204030204" charset="0"/>
            </a:endParaRPr>
          </a:p>
          <a:p>
            <a:pPr marL="0" indent="0">
              <a:spcBef>
                <a:spcPts val="0"/>
              </a:spcBef>
              <a:buNone/>
            </a:pPr>
            <a:r>
              <a:rPr lang="en-US" sz="1600" noProof="1">
                <a:solidFill>
                  <a:srgbClr val="0000FF"/>
                </a:solidFill>
                <a:latin typeface="Consolas" panose="020B0609020204030204" charset="0"/>
              </a:rPr>
              <a:t>def</a:t>
            </a:r>
            <a:r>
              <a:rPr lang="en-US" sz="1600" noProof="1">
                <a:latin typeface="Consolas" panose="020B0609020204030204" charset="0"/>
              </a:rPr>
              <a:t> rev2(s):</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t = s.split()</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t.reverse()</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return ' '.join(t)</a:t>
            </a:r>
            <a:endParaRPr lang="en-US" sz="1600" noProof="1">
              <a:latin typeface="Consolas" panose="020B0609020204030204" charset="0"/>
            </a:endParaRPr>
          </a:p>
          <a:p>
            <a:pPr marL="0" indent="0">
              <a:spcBef>
                <a:spcPts val="0"/>
              </a:spcBef>
              <a:buNone/>
            </a:pPr>
            <a:endParaRPr lang="en-US" sz="1600" noProof="1">
              <a:latin typeface="Consolas" panose="020B0609020204030204" charset="0"/>
            </a:endParaRPr>
          </a:p>
          <a:p>
            <a:pPr marL="0" indent="0">
              <a:spcBef>
                <a:spcPts val="0"/>
              </a:spcBef>
              <a:buNone/>
            </a:pPr>
            <a:r>
              <a:rPr lang="en-US" sz="1600" noProof="1">
                <a:solidFill>
                  <a:srgbClr val="0000FF"/>
                </a:solidFill>
                <a:latin typeface="Consolas" panose="020B0609020204030204" charset="0"/>
              </a:rPr>
              <a:t>def</a:t>
            </a:r>
            <a:r>
              <a:rPr lang="en-US" sz="1600" noProof="1">
                <a:latin typeface="Consolas" panose="020B0609020204030204" charset="0"/>
              </a:rPr>
              <a:t> rev5(s):</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'''字符串整体逆序，分隔，再各单词逆序'''</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t = ''.join(reversed(s)).split()</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t = map(lambda x:''.join(reversed(x)), t)</a:t>
            </a:r>
            <a:endParaRPr lang="en-US" sz="1600" noProof="1">
              <a:latin typeface="Consolas" panose="020B0609020204030204" charset="0"/>
            </a:endParaRPr>
          </a:p>
          <a:p>
            <a:pPr marL="0" indent="0">
              <a:spcBef>
                <a:spcPts val="0"/>
              </a:spcBef>
              <a:buNone/>
            </a:pPr>
            <a:r>
              <a:rPr lang="en-US" sz="1600" noProof="1">
                <a:latin typeface="Consolas" panose="020B0609020204030204" charset="0"/>
              </a:rPr>
              <a:t>    return ' '.join(t)</a:t>
            </a:r>
            <a:endParaRPr lang="en-US" sz="1600" noProof="1">
              <a:latin typeface="Consolas" panose="020B0609020204030204" charset="0"/>
            </a:endParaRPr>
          </a:p>
        </p:txBody>
      </p:sp>
      <p:sp>
        <p:nvSpPr>
          <p:cNvPr id="972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1" cstate="print"/>
            <a:stretch>
              <a:fillRect/>
            </a:stretch>
          </p:blipFill>
          <p:spPr>
            <a:xfrm>
              <a:off x="1137949" y="4364064"/>
              <a:ext cx="433676" cy="330989"/>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124744"/>
            <a:ext cx="8208912" cy="3395345"/>
          </a:xfrm>
        </p:spPr>
        <p:txBody>
          <a:bodyPr/>
          <a:lstStyle/>
          <a:p>
            <a:pPr fontAlgn="base">
              <a:buClr>
                <a:srgbClr val="FF0000"/>
              </a:buClr>
              <a:buFont typeface="Wingdings" panose="05000000000000000000" pitchFamily="2" charset="2"/>
              <a:buChar char="ü"/>
            </a:pPr>
            <a:r>
              <a:rPr lang="zh-CN" altLang="en-US" sz="2200" b="1" noProof="1"/>
              <a:t>例：</a:t>
            </a:r>
            <a:r>
              <a:rPr lang="en-US" altLang="zh-CN" sz="2200" b="1" noProof="1"/>
              <a:t> </a:t>
            </a:r>
            <a:r>
              <a:rPr lang="zh-CN" altLang="en-US" sz="2200" b="1" noProof="1"/>
              <a:t>编写程序，查找一个字符串中最长的数字子串。</a:t>
            </a:r>
            <a:endParaRPr lang="zh-CN" altLang="en-US" sz="2200" b="1" noProof="1"/>
          </a:p>
          <a:p>
            <a:pPr marL="0" indent="0">
              <a:spcBef>
                <a:spcPts val="0"/>
              </a:spcBef>
              <a:buNone/>
            </a:pPr>
            <a:endParaRPr lang="zh-CN" altLang="en-US" sz="12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s = input(“input string:”)</a:t>
            </a:r>
            <a:endParaRPr lang="en-US" altLang="zh-CN" sz="1600" noProof="1">
              <a:latin typeface="Consolas" panose="020B0609020204030204" charset="0"/>
            </a:endParaRPr>
          </a:p>
          <a:p>
            <a:pPr marL="0" indent="0">
              <a:spcBef>
                <a:spcPts val="0"/>
              </a:spcBef>
              <a:buNone/>
            </a:pPr>
            <a:r>
              <a:rPr lang="en-US" altLang="zh-CN" sz="1600" noProof="1">
                <a:latin typeface="Consolas" panose="020B0609020204030204" charset="0"/>
              </a:rPr>
              <a:t>    </a:t>
            </a:r>
            <a:r>
              <a:rPr lang="zh-CN" altLang="en-US" sz="1600" noProof="1">
                <a:latin typeface="Consolas" panose="020B0609020204030204" charset="0"/>
              </a:rPr>
              <a:t>result = []</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t = []</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for ch in s:                      </a:t>
            </a:r>
            <a:r>
              <a:rPr lang="zh-CN" altLang="en-US" sz="1600" noProof="1">
                <a:latin typeface="Consolas" panose="020B0609020204030204" charset="0"/>
                <a:sym typeface="+mn-ea"/>
              </a:rPr>
              <a:t># 遍历字符串中所有字符</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if '0'&lt;=ch&lt;='9':</a:t>
            </a:r>
            <a:r>
              <a:rPr lang="zh-CN" altLang="en-US" sz="1600" noProof="1">
                <a:latin typeface="Consolas" panose="020B0609020204030204" charset="0"/>
                <a:sym typeface="+mn-ea"/>
              </a:rPr>
              <a:t>              # 遇到数字，记录到临时变量</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t.append(ch)</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elif 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result.append(''.join(t)) </a:t>
            </a:r>
            <a:r>
              <a:rPr lang="zh-CN" altLang="en-US" sz="1600" noProof="1">
                <a:latin typeface="Consolas" panose="020B0609020204030204" charset="0"/>
                <a:sym typeface="+mn-ea"/>
              </a:rPr>
              <a:t>#遇到非数字，把临时的连续数字记下来</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t = []</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if t:                   </a:t>
            </a:r>
            <a:r>
              <a:rPr lang="zh-CN" altLang="en-US" sz="1600" noProof="1">
                <a:latin typeface="Consolas" panose="020B0609020204030204" charset="0"/>
                <a:sym typeface="+mn-ea"/>
              </a:rPr>
              <a:t>          # 考虑原字符串以数字结束的情况</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result.append(''.join(t))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if result: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print(</a:t>
            </a:r>
            <a:r>
              <a:rPr lang="zh-CN" altLang="en-US" sz="1600" noProof="1">
                <a:latin typeface="Consolas" panose="020B0609020204030204" charset="0"/>
              </a:rPr>
              <a:t>max(result, key=len)</a:t>
            </a:r>
            <a:r>
              <a:rPr lang="en-US" altLang="zh-CN" sz="1600" noProof="1">
                <a:latin typeface="Consolas" panose="020B0609020204030204" charset="0"/>
              </a:rPr>
              <a: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else:</a:t>
            </a:r>
            <a:endParaRPr lang="en-US" altLang="zh-CN" sz="1600" noProof="1">
              <a:latin typeface="Consolas" panose="020B0609020204030204" charset="0"/>
            </a:endParaRPr>
          </a:p>
          <a:p>
            <a:pPr marL="0" indent="0">
              <a:spcBef>
                <a:spcPts val="0"/>
              </a:spcBef>
              <a:buNone/>
            </a:pPr>
            <a:r>
              <a:rPr lang="en-US" altLang="zh-CN" sz="1600" noProof="1">
                <a:latin typeface="Consolas" panose="020B0609020204030204" charset="0"/>
              </a:rPr>
              <a:t>        print(</a:t>
            </a:r>
            <a:r>
              <a:rPr lang="zh-CN" altLang="en-US" sz="1600" noProof="1">
                <a:latin typeface="Consolas" panose="020B0609020204030204" charset="0"/>
              </a:rPr>
              <a:t>'No '</a:t>
            </a:r>
            <a:r>
              <a:rPr lang="en-US" altLang="zh-CN" sz="1600" noProof="1">
                <a:latin typeface="Consolas" panose="020B0609020204030204" charset="0"/>
              </a:rPr>
              <a:t>)</a:t>
            </a:r>
            <a:endParaRPr lang="zh-CN" altLang="en-US" sz="1600" noProof="1">
              <a:latin typeface="Consolas" panose="020B0609020204030204" charset="0"/>
            </a:endParaRPr>
          </a:p>
        </p:txBody>
      </p:sp>
      <p:sp>
        <p:nvSpPr>
          <p:cNvPr id="9830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1" cstate="print"/>
            <a:stretch>
              <a:fillRect/>
            </a:stretch>
          </p:blipFill>
          <p:spPr>
            <a:xfrm>
              <a:off x="1137949" y="4364064"/>
              <a:ext cx="433676" cy="330989"/>
            </a:xfrm>
            <a:prstGeom prst="rect">
              <a:avLst/>
            </a:prstGeom>
          </p:spPr>
        </p:pic>
      </p:grpSp>
      <p:sp>
        <p:nvSpPr>
          <p:cNvPr id="4" name="矩形 3"/>
          <p:cNvSpPr/>
          <p:nvPr/>
        </p:nvSpPr>
        <p:spPr>
          <a:xfrm>
            <a:off x="4499992" y="5372653"/>
            <a:ext cx="3958135" cy="369332"/>
          </a:xfrm>
          <a:prstGeom prst="rect">
            <a:avLst/>
          </a:prstGeom>
        </p:spPr>
        <p:txBody>
          <a:bodyPr wrap="none">
            <a:spAutoFit/>
          </a:bodyPr>
          <a:lstStyle/>
          <a:p>
            <a:r>
              <a:rPr lang="zh-CN" altLang="en-US" dirty="0"/>
              <a:t>s = "</a:t>
            </a:r>
            <a:r>
              <a:rPr lang="zh-CN" altLang="en-US" dirty="0">
                <a:solidFill>
                  <a:srgbClr val="00B050"/>
                </a:solidFill>
              </a:rPr>
              <a:t>324fasafkda349349304230fsda</a:t>
            </a:r>
            <a:r>
              <a:rPr lang="zh-CN" altLang="en-US" dirty="0"/>
              <a:t>"</a:t>
            </a:r>
            <a:endParaRPr lang="zh-CN" altLang="en-US" dirty="0"/>
          </a:p>
        </p:txBody>
      </p:sp>
      <p:pic>
        <p:nvPicPr>
          <p:cNvPr id="16" name="图片 15"/>
          <p:cNvPicPr>
            <a:picLocks noChangeAspect="1"/>
          </p:cNvPicPr>
          <p:nvPr/>
        </p:nvPicPr>
        <p:blipFill>
          <a:blip r:embed="rId2"/>
          <a:stretch>
            <a:fillRect/>
          </a:stretch>
        </p:blipFill>
        <p:spPr>
          <a:xfrm>
            <a:off x="827584" y="1484784"/>
            <a:ext cx="5132842" cy="498653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 calcmode="lin" valueType="num">
                                      <p:cBhvr additive="base">
                                        <p:cTn id="7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p:cNvSpPr>
            <a:spLocks noGrp="1"/>
          </p:cNvSpPr>
          <p:nvPr>
            <p:ph idx="1"/>
          </p:nvPr>
        </p:nvSpPr>
        <p:spPr>
          <a:xfrm>
            <a:off x="611560" y="977083"/>
            <a:ext cx="8229600" cy="4678451"/>
          </a:xfrm>
        </p:spPr>
        <p:txBody>
          <a:bodyPr anchor="t"/>
          <a:lstStyle/>
          <a:p>
            <a:pPr marL="0" indent="0">
              <a:buNone/>
            </a:pP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选择法</a:t>
            </a:r>
            <a:endParaRPr lang="zh-CN" altLang="en-US"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def</a:t>
            </a:r>
            <a:r>
              <a:rPr lang="en-US" altLang="zh-CN" sz="1600" dirty="0">
                <a:latin typeface="Consolas" panose="020B0609020204030204" charset="0"/>
              </a:rPr>
              <a:t> longest(s):</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length = </a:t>
            </a:r>
            <a:r>
              <a:rPr lang="en-US" altLang="zh-CN" sz="1600" dirty="0" err="1">
                <a:latin typeface="Consolas" panose="020B0609020204030204" charset="0"/>
              </a:rPr>
              <a:t>len</a:t>
            </a:r>
            <a:r>
              <a:rPr lang="en-US" altLang="zh-CN" sz="1600" dirty="0">
                <a:latin typeface="Consolas" panose="020B0609020204030204" charset="0"/>
              </a:rPr>
              <a:t>(s)</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start = 0</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span = (0, 0)</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for pos in range(length):                     </a:t>
            </a:r>
            <a:r>
              <a:rPr lang="en-US" altLang="zh-CN" sz="1600" dirty="0">
                <a:solidFill>
                  <a:srgbClr val="FF0000"/>
                </a:solidFill>
                <a:latin typeface="Consolas" panose="020B0609020204030204" charset="0"/>
              </a:rPr>
              <a:t>#’1234567a’ </a:t>
            </a:r>
            <a:endParaRPr lang="en-US" altLang="zh-CN" sz="1600" dirty="0">
              <a:solidFill>
                <a:srgbClr val="FF0000"/>
              </a:solidFill>
              <a:latin typeface="Consolas" panose="020B0609020204030204" charset="0"/>
            </a:endParaRPr>
          </a:p>
          <a:p>
            <a:pPr marL="0" indent="0">
              <a:spcBef>
                <a:spcPct val="0"/>
              </a:spcBef>
              <a:buNone/>
            </a:pPr>
            <a:r>
              <a:rPr lang="en-US" altLang="zh-CN" sz="1600" dirty="0">
                <a:latin typeface="Consolas" panose="020B0609020204030204" charset="0"/>
              </a:rPr>
              <a:t>        if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==0 or not s[pos-1].</a:t>
            </a:r>
            <a:r>
              <a:rPr lang="en-US" altLang="zh-CN" sz="1600" dirty="0" err="1">
                <a:latin typeface="Consolas" panose="020B0609020204030204" charset="0"/>
              </a:rPr>
              <a:t>isdigit</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start = </a:t>
            </a:r>
            <a:r>
              <a:rPr lang="en-US" altLang="zh-CN" sz="1600" dirty="0" err="1">
                <a:latin typeface="Consolas" panose="020B0609020204030204" charset="0"/>
              </a:rPr>
              <a:t>pos</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a:t>
            </a:r>
            <a:r>
              <a:rPr lang="en-US" altLang="zh-CN" sz="1600" dirty="0" err="1">
                <a:latin typeface="Consolas" panose="020B0609020204030204" charset="0"/>
              </a:rPr>
              <a:t>elif</a:t>
            </a:r>
            <a:r>
              <a:rPr lang="en-US" altLang="zh-CN" sz="1600" dirty="0">
                <a:latin typeface="Consolas" panose="020B0609020204030204" charset="0"/>
              </a:rPr>
              <a:t> ((not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s[pos-1].</a:t>
            </a:r>
            <a:r>
              <a:rPr lang="en-US" altLang="zh-CN" sz="1600" dirty="0" err="1">
                <a:latin typeface="Consolas" panose="020B0609020204030204" charset="0"/>
              </a:rPr>
              <a:t>isdigit</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-start&gt;span[1]-span[0]):</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span = (start, pos-1)</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#字符串以数字结束的情况  ‘987654320’,  ‘ab98765’</a:t>
            </a:r>
            <a:endParaRPr lang="en-US" altLang="zh-CN" sz="1600" dirty="0">
              <a:solidFill>
                <a:srgbClr val="0000FF"/>
              </a:solidFill>
              <a:latin typeface="Consolas" panose="020B0609020204030204" charset="0"/>
            </a:endParaRPr>
          </a:p>
          <a:p>
            <a:pPr marL="0" indent="0">
              <a:spcBef>
                <a:spcPct val="0"/>
              </a:spcBef>
              <a:buNone/>
            </a:pPr>
            <a:r>
              <a:rPr lang="en-US" altLang="zh-CN" sz="1600" dirty="0">
                <a:latin typeface="Consolas" panose="020B0609020204030204" charset="0"/>
              </a:rPr>
              <a:t>    if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-start&gt;=span[1]-span[0]:</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span = (start, </a:t>
            </a:r>
            <a:r>
              <a:rPr lang="en-US" altLang="zh-CN" sz="1600" dirty="0" err="1">
                <a:latin typeface="Consolas" panose="020B0609020204030204" charset="0"/>
              </a:rPr>
              <a:t>pos</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return s[span[0]:span[1]+1]</a:t>
            </a:r>
            <a:endParaRPr lang="en-US" altLang="zh-CN" sz="1600" dirty="0">
              <a:latin typeface="Consolas" panose="020B0609020204030204" charset="0"/>
            </a:endParaRPr>
          </a:p>
          <a:p>
            <a:pPr marL="0" indent="0">
              <a:spcBef>
                <a:spcPct val="0"/>
              </a:spcBef>
              <a:buNone/>
            </a:pPr>
            <a:endParaRPr lang="en-US" altLang="zh-CN" sz="1600" dirty="0">
              <a:latin typeface="Consolas" panose="020B0609020204030204" charset="0"/>
            </a:endParaRPr>
          </a:p>
          <a:p>
            <a:pPr marL="0" indent="0">
              <a:spcBef>
                <a:spcPct val="0"/>
              </a:spcBef>
              <a:buNone/>
            </a:pPr>
            <a:r>
              <a:rPr lang="en-US" altLang="zh-CN" sz="1600" dirty="0" err="1">
                <a:latin typeface="Consolas" panose="020B0609020204030204" charset="0"/>
              </a:rPr>
              <a:t>ss</a:t>
            </a:r>
            <a:r>
              <a:rPr lang="en-US" altLang="zh-CN" sz="1600" dirty="0">
                <a:latin typeface="Consolas" panose="020B0609020204030204" charset="0"/>
              </a:rPr>
              <a:t> = ('111abc2d3', 'abc111111d', 'a2bc11111111')</a:t>
            </a:r>
            <a:endParaRPr lang="en-US" altLang="zh-CN" sz="1600" dirty="0">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for</a:t>
            </a:r>
            <a:r>
              <a:rPr lang="en-US" altLang="zh-CN" sz="1600" dirty="0">
                <a:latin typeface="Consolas" panose="020B0609020204030204" charset="0"/>
              </a:rPr>
              <a:t> s in </a:t>
            </a:r>
            <a:r>
              <a:rPr lang="en-US" altLang="zh-CN" sz="1600" dirty="0" err="1">
                <a:latin typeface="Consolas" panose="020B0609020204030204" charset="0"/>
              </a:rPr>
              <a:t>ss</a:t>
            </a:r>
            <a:r>
              <a:rPr lang="en-US" altLang="zh-CN" sz="1600" dirty="0">
                <a:latin typeface="Consolas" panose="020B0609020204030204" charset="0"/>
              </a:rPr>
              <a:t>:</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print(s, longest(s), </a:t>
            </a:r>
            <a:r>
              <a:rPr lang="en-US" altLang="zh-CN" sz="1600" dirty="0" err="1">
                <a:latin typeface="Consolas" panose="020B0609020204030204" charset="0"/>
              </a:rPr>
              <a:t>sep</a:t>
            </a:r>
            <a:r>
              <a:rPr lang="en-US" altLang="zh-CN" sz="1600" dirty="0">
                <a:latin typeface="Consolas" panose="020B0609020204030204" charset="0"/>
              </a:rPr>
              <a:t>=':')</a:t>
            </a:r>
            <a:endParaRPr lang="en-US" altLang="zh-CN" sz="1600" dirty="0">
              <a:latin typeface="Consolas" panose="020B0609020204030204" charset="0"/>
            </a:endParaRPr>
          </a:p>
        </p:txBody>
      </p:sp>
      <p:sp>
        <p:nvSpPr>
          <p:cNvPr id="99331"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1" cstate="print"/>
            <a:stretch>
              <a:fillRect/>
            </a:stretch>
          </p:blipFill>
          <p:spPr>
            <a:xfrm>
              <a:off x="1137949" y="4364064"/>
              <a:ext cx="433676" cy="330989"/>
            </a:xfrm>
            <a:prstGeom prst="rect">
              <a:avLst/>
            </a:prstGeom>
          </p:spPr>
        </p:pic>
      </p:grpSp>
    </p:spTree>
  </p:cSld>
  <p:clrMapOvr>
    <a:masterClrMapping/>
  </p:clrMapOvr>
  <p:transition spd="slow" advClick="0">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占位符 47106"/>
          <p:cNvSpPr>
            <a:spLocks noGrp="1"/>
          </p:cNvSpPr>
          <p:nvPr>
            <p:ph idx="1"/>
          </p:nvPr>
        </p:nvSpPr>
        <p:spPr>
          <a:xfrm>
            <a:off x="508670" y="980728"/>
            <a:ext cx="8229600" cy="4678451"/>
          </a:xfrm>
        </p:spPr>
        <p:txBody>
          <a:bodyPr anchor="t"/>
          <a:lstStyle/>
          <a:p>
            <a:pPr>
              <a:spcBef>
                <a:spcPts val="1200"/>
              </a:spcBef>
              <a:spcAft>
                <a:spcPts val="1200"/>
              </a:spcAft>
              <a:buClr>
                <a:srgbClr val="FF0000"/>
              </a:buClr>
              <a:buSzPct val="70000"/>
              <a:buFont typeface="Wingdings" panose="05000000000000000000" charset="0"/>
              <a:buChar char=""/>
            </a:pPr>
            <a:r>
              <a:rPr lang="zh-CN" altLang="en-US" sz="2400" b="1" dirty="0">
                <a:latin typeface="宋体" panose="02010600030101010101" pitchFamily="2" charset="-122"/>
              </a:rPr>
              <a:t>正则表达式使用某种</a:t>
            </a:r>
            <a:r>
              <a:rPr lang="zh-CN" altLang="en-US" sz="2400" b="1" dirty="0">
                <a:solidFill>
                  <a:srgbClr val="FF0000"/>
                </a:solidFill>
                <a:latin typeface="宋体" panose="02010600030101010101" pitchFamily="2" charset="-122"/>
              </a:rPr>
              <a:t>预定义的模式</a:t>
            </a:r>
            <a:r>
              <a:rPr lang="zh-CN" altLang="en-US" sz="2400" b="1" dirty="0">
                <a:latin typeface="宋体" panose="02010600030101010101" pitchFamily="2" charset="-122"/>
              </a:rPr>
              <a:t>去匹配一类具有共同特征的字符串，</a:t>
            </a:r>
            <a:endParaRPr lang="en-US" altLang="zh-CN" sz="2400" b="1" dirty="0">
              <a:latin typeface="宋体" panose="02010600030101010101" pitchFamily="2" charset="-122"/>
            </a:endParaRPr>
          </a:p>
          <a:p>
            <a:pPr lvl="1">
              <a:spcBef>
                <a:spcPts val="1200"/>
              </a:spcBef>
              <a:spcAft>
                <a:spcPts val="1200"/>
              </a:spcAft>
              <a:buClr>
                <a:srgbClr val="FF0000"/>
              </a:buClr>
              <a:buSzPct val="70000"/>
              <a:buFont typeface="Wingdings" panose="05000000000000000000" pitchFamily="2" charset="2"/>
              <a:buChar char="l"/>
            </a:pPr>
            <a:r>
              <a:rPr lang="zh-CN" altLang="en-US" sz="2000" b="1" dirty="0">
                <a:latin typeface="宋体" panose="02010600030101010101" pitchFamily="2" charset="-122"/>
              </a:rPr>
              <a:t>主要用于处理字符串，可以快速、准确地完成复杂的</a:t>
            </a:r>
            <a:r>
              <a:rPr lang="zh-CN" altLang="en-US" sz="2000" b="1" dirty="0">
                <a:solidFill>
                  <a:srgbClr val="FF0000"/>
                </a:solidFill>
                <a:latin typeface="宋体" panose="02010600030101010101" pitchFamily="2" charset="-122"/>
              </a:rPr>
              <a:t>查找</a:t>
            </a:r>
            <a:r>
              <a:rPr lang="zh-CN" altLang="en-US" sz="2000" b="1" dirty="0">
                <a:latin typeface="宋体" panose="02010600030101010101" pitchFamily="2" charset="-122"/>
              </a:rPr>
              <a:t>、</a:t>
            </a:r>
            <a:r>
              <a:rPr lang="zh-CN" altLang="en-US" sz="2000" b="1" dirty="0">
                <a:solidFill>
                  <a:srgbClr val="FF0000"/>
                </a:solidFill>
                <a:latin typeface="宋体" panose="02010600030101010101" pitchFamily="2" charset="-122"/>
              </a:rPr>
              <a:t>替换</a:t>
            </a:r>
            <a:r>
              <a:rPr lang="zh-CN" altLang="en-US" sz="2000" b="1" dirty="0">
                <a:latin typeface="宋体" panose="02010600030101010101" pitchFamily="2" charset="-122"/>
              </a:rPr>
              <a:t>等处理要求</a:t>
            </a:r>
            <a:endParaRPr lang="en-US" altLang="zh-CN" sz="2000" b="1" dirty="0">
              <a:latin typeface="宋体" panose="02010600030101010101" pitchFamily="2" charset="-122"/>
            </a:endParaRPr>
          </a:p>
          <a:p>
            <a:pPr lvl="1">
              <a:spcBef>
                <a:spcPts val="1200"/>
              </a:spcBef>
              <a:spcAft>
                <a:spcPts val="1200"/>
              </a:spcAft>
              <a:buClr>
                <a:srgbClr val="FF0000"/>
              </a:buClr>
              <a:buSzPct val="70000"/>
              <a:buFont typeface="Wingdings" panose="05000000000000000000" pitchFamily="2" charset="2"/>
              <a:buChar char="l"/>
            </a:pPr>
            <a:r>
              <a:rPr lang="zh-CN" altLang="en-US" sz="2000" b="1" dirty="0">
                <a:latin typeface="宋体" panose="02010600030101010101" pitchFamily="2" charset="-122"/>
              </a:rPr>
              <a:t>在</a:t>
            </a:r>
            <a:r>
              <a:rPr lang="zh-CN" altLang="en-US" sz="2000" b="1" dirty="0">
                <a:solidFill>
                  <a:srgbClr val="FF0000"/>
                </a:solidFill>
                <a:latin typeface="宋体" panose="02010600030101010101" pitchFamily="2" charset="-122"/>
              </a:rPr>
              <a:t>文本编辑与处理</a:t>
            </a:r>
            <a:r>
              <a:rPr lang="zh-CN" altLang="en-US" sz="2000" b="1" dirty="0">
                <a:latin typeface="宋体" panose="02010600030101010101" pitchFamily="2" charset="-122"/>
              </a:rPr>
              <a:t>、</a:t>
            </a:r>
            <a:r>
              <a:rPr lang="zh-CN" altLang="en-US" sz="2000" b="1" dirty="0">
                <a:solidFill>
                  <a:srgbClr val="FF0000"/>
                </a:solidFill>
                <a:latin typeface="宋体" panose="02010600030101010101" pitchFamily="2" charset="-122"/>
              </a:rPr>
              <a:t>网页爬虫</a:t>
            </a:r>
            <a:r>
              <a:rPr lang="zh-CN" altLang="en-US" sz="2000" b="1" dirty="0">
                <a:latin typeface="宋体" panose="02010600030101010101" pitchFamily="2" charset="-122"/>
              </a:rPr>
              <a:t>之类的场合中有重要应用。</a:t>
            </a:r>
            <a:endParaRPr lang="zh-CN" altLang="en-US" sz="2000" b="1" dirty="0">
              <a:latin typeface="宋体" panose="02010600030101010101" pitchFamily="2" charset="-122"/>
            </a:endParaRPr>
          </a:p>
          <a:p>
            <a:pPr>
              <a:spcBef>
                <a:spcPts val="1200"/>
              </a:spcBef>
              <a:spcAft>
                <a:spcPts val="1200"/>
              </a:spcAft>
              <a:buClr>
                <a:srgbClr val="FF0000"/>
              </a:buClr>
              <a:buSzPct val="70000"/>
              <a:buFont typeface="Wingdings" panose="05000000000000000000" charset="0"/>
              <a:buChar char=""/>
            </a:pPr>
            <a:r>
              <a:rPr lang="en-US" altLang="zh-CN" sz="2400" b="1" dirty="0">
                <a:latin typeface="宋体" panose="02010600030101010101" pitchFamily="2" charset="-122"/>
              </a:rPr>
              <a:t>Python</a:t>
            </a:r>
            <a:r>
              <a:rPr lang="zh-CN" altLang="en-US" sz="2400" b="1" dirty="0">
                <a:latin typeface="宋体" panose="02010600030101010101" pitchFamily="2" charset="-122"/>
              </a:rPr>
              <a:t>中，</a:t>
            </a:r>
            <a:r>
              <a:rPr lang="en-US" altLang="zh-CN" sz="2400" b="1" dirty="0">
                <a:solidFill>
                  <a:srgbClr val="0000FF"/>
                </a:solidFill>
                <a:latin typeface="宋体" panose="02010600030101010101" pitchFamily="2" charset="-122"/>
              </a:rPr>
              <a:t>re</a:t>
            </a:r>
            <a:r>
              <a:rPr lang="zh-CN" altLang="en-US" sz="2400" b="1" dirty="0">
                <a:solidFill>
                  <a:srgbClr val="0000FF"/>
                </a:solidFill>
                <a:latin typeface="宋体" panose="02010600030101010101" pitchFamily="2" charset="-122"/>
              </a:rPr>
              <a:t>模块</a:t>
            </a:r>
            <a:r>
              <a:rPr lang="zh-CN" altLang="en-US" sz="2400" b="1" dirty="0">
                <a:latin typeface="宋体" panose="02010600030101010101" pitchFamily="2" charset="-122"/>
              </a:rPr>
              <a:t>提供了正则表达式操作所需要的功能。</a:t>
            </a:r>
            <a:endParaRPr lang="zh-CN" altLang="en-US" sz="2400" b="1" dirty="0">
              <a:latin typeface="宋体" panose="02010600030101010101" pitchFamily="2" charset="-122"/>
            </a:endParaRPr>
          </a:p>
        </p:txBody>
      </p:sp>
      <p:sp>
        <p:nvSpPr>
          <p:cNvPr id="1105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689978" y="1672227"/>
          <a:ext cx="7365365" cy="3862070"/>
        </p:xfrm>
        <a:graphic>
          <a:graphicData uri="http://schemas.openxmlformats.org/drawingml/2006/table">
            <a:tbl>
              <a:tblPr firstRow="1" bandRow="1">
                <a:tableStyleId>{5940675A-B579-460E-94D1-54222C63F5DA}</a:tableStyleId>
              </a:tblPr>
              <a:tblGrid>
                <a:gridCol w="948690"/>
                <a:gridCol w="6416675"/>
              </a:tblGrid>
              <a:tr h="228600">
                <a:tc>
                  <a:txBody>
                    <a:bodyPr/>
                    <a:lstStyle/>
                    <a:p>
                      <a:pPr marL="0" indent="0" algn="ctr">
                        <a:buNone/>
                      </a:pPr>
                      <a:r>
                        <a:rPr lang="zh-CN" altLang="en-US" sz="1500" b="1" u="none" dirty="0">
                          <a:latin typeface="宋体" panose="02010600030101010101" pitchFamily="2" charset="-122"/>
                          <a:ea typeface="宋体" panose="02010600030101010101" pitchFamily="2" charset="-122"/>
                          <a:cs typeface="宋体" panose="02010600030101010101" pitchFamily="2" charset="-122"/>
                        </a:rPr>
                        <a:t>元字符</a:t>
                      </a:r>
                      <a:endParaRPr lang="zh-CN" altLang="en-US" sz="1500" b="1" u="none"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500" b="1" u="none">
                          <a:latin typeface="宋体" panose="02010600030101010101" pitchFamily="2" charset="-122"/>
                          <a:ea typeface="宋体" panose="02010600030101010101" pitchFamily="2" charset="-122"/>
                          <a:cs typeface="宋体" panose="02010600030101010101" pitchFamily="2" charset="-122"/>
                        </a:rPr>
                        <a:t>功能说明</a:t>
                      </a:r>
                      <a:endParaRPr lang="zh-CN" altLang="en-US" sz="1500" b="1"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匹配除换行符以外的任意单个字符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336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之前的字符或子模式的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次或多次出现，等价于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之前的字符或子模式的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次或多次出现，等价于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在</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之内用来表示范围</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之前或之后的字符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匹配行首，匹配以</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后面的字符开头的字符串</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72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匹配行尾，匹配以</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之前的字符结束的字符串</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8680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个或</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个字符，等价于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。当此字符紧随任何其他限定符（</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n,m</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）之后时，匹配模式是“非贪心的”。</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“非贪心的”模式匹配搜索到的、尽可能短的字符串</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，而默认的“贪心的”模式匹配搜索到的、尽可能长的字符串。例如，在字符串“</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oooo</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中，“</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只匹配单个“</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匹配所有“</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endParaRPr lang="en-US" altLang="zh-CN"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145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表示位于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之后的为转义字符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114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\num</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此处的</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num</a:t>
                      </a:r>
                      <a:r>
                        <a:rPr lang="zh-CN" altLang="en-US" sz="1350" b="0" u="none" dirty="0">
                          <a:latin typeface="宋体" panose="02010600030101010101" pitchFamily="2" charset="-122"/>
                          <a:ea typeface="宋体" panose="02010600030101010101" pitchFamily="2" charset="-122"/>
                          <a:cs typeface="宋体" panose="02010600030101010101" pitchFamily="2" charset="-122"/>
                        </a:rPr>
                        <a:t>是一个正整数，表示子模式编号。</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例如，</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匹配两个连续的相同字符</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    </a:t>
                      </a:r>
                      <a:endPar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\f</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换页符匹配</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628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换行符匹配</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11662"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3" name="文本框 2"/>
          <p:cNvSpPr txBox="1"/>
          <p:nvPr/>
        </p:nvSpPr>
        <p:spPr>
          <a:xfrm>
            <a:off x="689978" y="5613047"/>
            <a:ext cx="7211144" cy="830997"/>
          </a:xfrm>
          <a:prstGeom prst="rect">
            <a:avLst/>
          </a:prstGeom>
          <a:noFill/>
        </p:spPr>
        <p:txBody>
          <a:bodyPr wrap="square" rtlCol="0">
            <a:spAutoFit/>
          </a:bodyPr>
          <a:lstStyle/>
          <a:p>
            <a:pPr algn="l"/>
            <a:r>
              <a:rPr lang="zh-CN" altLang="en-US" sz="1600" b="1" i="0" dirty="0">
                <a:solidFill>
                  <a:srgbClr val="F33B45"/>
                </a:solidFill>
                <a:effectLst/>
                <a:latin typeface="-apple-system"/>
              </a:rPr>
              <a:t>正则表达式中的小括号</a:t>
            </a:r>
            <a:r>
              <a:rPr lang="en-US" altLang="zh-CN" sz="1600" b="1" i="0" dirty="0">
                <a:solidFill>
                  <a:srgbClr val="F33B45"/>
                </a:solidFill>
                <a:effectLst/>
                <a:latin typeface="-apple-system"/>
              </a:rPr>
              <a:t>"()"</a:t>
            </a:r>
            <a:r>
              <a:rPr lang="zh-CN" altLang="en-US" sz="1600" b="1" i="0" dirty="0">
                <a:solidFill>
                  <a:srgbClr val="F33B45"/>
                </a:solidFill>
                <a:effectLst/>
                <a:latin typeface="-apple-system"/>
              </a:rPr>
              <a:t>。是代表分组的意思。 如果再其后面出现</a:t>
            </a:r>
            <a:r>
              <a:rPr lang="en-US" altLang="zh-CN" sz="1600" b="1" i="0" dirty="0">
                <a:solidFill>
                  <a:srgbClr val="F33B45"/>
                </a:solidFill>
                <a:effectLst/>
                <a:latin typeface="-apple-system"/>
              </a:rPr>
              <a:t>\1</a:t>
            </a:r>
            <a:r>
              <a:rPr lang="zh-CN" altLang="en-US" sz="1600" b="1" i="0" dirty="0">
                <a:solidFill>
                  <a:srgbClr val="F33B45"/>
                </a:solidFill>
                <a:effectLst/>
                <a:latin typeface="-apple-system"/>
              </a:rPr>
              <a:t>则是代表与第一个小括号中要匹配的内容相同。</a:t>
            </a:r>
            <a:endParaRPr lang="zh-CN" altLang="en-US" sz="1600" b="0" i="0" dirty="0">
              <a:solidFill>
                <a:srgbClr val="4D4D4D"/>
              </a:solidFill>
              <a:effectLst/>
              <a:latin typeface="-apple-system"/>
            </a:endParaRPr>
          </a:p>
          <a:p>
            <a:endParaRPr lang="zh-CN" altLang="en-US" sz="16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716296" y="1844824"/>
          <a:ext cx="7277100" cy="3395980"/>
        </p:xfrm>
        <a:graphic>
          <a:graphicData uri="http://schemas.openxmlformats.org/drawingml/2006/table">
            <a:tbl>
              <a:tblPr firstRow="1" bandRow="1">
                <a:tableStyleId>{5940675A-B579-460E-94D1-54222C63F5DA}</a:tableStyleId>
              </a:tblPr>
              <a:tblGrid>
                <a:gridCol w="756285"/>
                <a:gridCol w="6520815"/>
              </a:tblGrid>
              <a:tr h="228600">
                <a:tc>
                  <a:txBody>
                    <a:bodyPr/>
                    <a:lstStyle/>
                    <a:p>
                      <a:pPr marL="0" indent="0" algn="ctr">
                        <a:buNone/>
                      </a:pPr>
                      <a:r>
                        <a:rPr lang="zh-CN" altLang="en-US" sz="1500" b="1" u="none" dirty="0">
                          <a:latin typeface="宋体" panose="02010600030101010101" pitchFamily="2" charset="-122"/>
                          <a:ea typeface="宋体" panose="02010600030101010101" pitchFamily="2" charset="-122"/>
                          <a:cs typeface="宋体" panose="02010600030101010101" pitchFamily="2" charset="-122"/>
                        </a:rPr>
                        <a:t>元字符</a:t>
                      </a:r>
                      <a:endParaRPr lang="zh-CN" altLang="en-US" sz="1500" b="1" u="none"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500" b="1" u="none">
                          <a:latin typeface="宋体" panose="02010600030101010101" pitchFamily="2" charset="-122"/>
                          <a:ea typeface="宋体" panose="02010600030101010101" pitchFamily="2" charset="-122"/>
                          <a:cs typeface="宋体" panose="02010600030101010101" pitchFamily="2" charset="-122"/>
                        </a:rPr>
                        <a:t>功能说明</a:t>
                      </a:r>
                      <a:endParaRPr lang="zh-CN" altLang="en-US" sz="1500" b="1"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匹配一个回车符</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匹配单词头或单词尾</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\b</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匹配任何数字，相当于</a:t>
                      </a:r>
                      <a:r>
                        <a:rPr lang="en-US" altLang="zh-CN" sz="1350" b="0" u="none">
                          <a:latin typeface="宋体" panose="02010600030101010101" pitchFamily="2" charset="-122"/>
                          <a:ea typeface="宋体" panose="02010600030101010101" pitchFamily="2" charset="-122"/>
                          <a:cs typeface="宋体" panose="02010600030101010101" pitchFamily="2" charset="-122"/>
                        </a:rPr>
                        <a:t>[0-9]</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\d</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含义相反，等效于</a:t>
                      </a:r>
                      <a:r>
                        <a:rPr lang="en-US" altLang="zh-CN" sz="1350" b="0" u="none">
                          <a:latin typeface="宋体" panose="02010600030101010101" pitchFamily="2" charset="-122"/>
                          <a:ea typeface="宋体" panose="02010600030101010101" pitchFamily="2" charset="-122"/>
                          <a:cs typeface="宋体" panose="02010600030101010101" pitchFamily="2" charset="-122"/>
                        </a:rPr>
                        <a:t>[^0-9]</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4955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匹配任何空白字符，包括空格、制表符、换页符，与 </a:t>
                      </a:r>
                      <a:r>
                        <a:rPr lang="en-US" altLang="zh-CN" sz="1350" b="0" u="none">
                          <a:latin typeface="宋体" panose="02010600030101010101" pitchFamily="2" charset="-122"/>
                          <a:ea typeface="宋体" panose="02010600030101010101" pitchFamily="2" charset="-122"/>
                          <a:cs typeface="宋体" panose="02010600030101010101" pitchFamily="2" charset="-122"/>
                        </a:rPr>
                        <a:t>[ \f\n\r\t\v] </a:t>
                      </a:r>
                      <a:r>
                        <a:rPr lang="zh-CN" altLang="en-US" sz="1350" b="0" u="none">
                          <a:latin typeface="宋体" panose="02010600030101010101" pitchFamily="2" charset="-122"/>
                          <a:ea typeface="宋体" panose="02010600030101010101" pitchFamily="2" charset="-122"/>
                          <a:cs typeface="宋体" panose="02010600030101010101" pitchFamily="2" charset="-122"/>
                        </a:rPr>
                        <a:t>等效</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\s</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匹配任何字母、数字以及下划线，相当于</a:t>
                      </a:r>
                      <a:r>
                        <a:rPr lang="en-US" altLang="zh-CN" sz="1350" b="0" u="none">
                          <a:latin typeface="宋体" panose="02010600030101010101" pitchFamily="2" charset="-122"/>
                          <a:ea typeface="宋体" panose="02010600030101010101" pitchFamily="2" charset="-122"/>
                          <a:cs typeface="宋体" panose="02010600030101010101" pitchFamily="2" charset="-122"/>
                        </a:rPr>
                        <a:t>[a-zA-Z0-9_]</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\w</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a:t>
                      </a:r>
                      <a:r>
                        <a:rPr lang="en-US" altLang="zh-CN" sz="1350" b="0" u="none">
                          <a:latin typeface="宋体" panose="02010600030101010101" pitchFamily="2" charset="-122"/>
                          <a:ea typeface="宋体" panose="02010600030101010101" pitchFamily="2" charset="-122"/>
                          <a:cs typeface="宋体" panose="02010600030101010101" pitchFamily="2" charset="-122"/>
                        </a:rPr>
                        <a:t>\w</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含义相反，与“</a:t>
                      </a:r>
                      <a:r>
                        <a:rPr lang="en-US" altLang="zh-CN" sz="1350" b="0" u="none">
                          <a:latin typeface="宋体" panose="02010600030101010101" pitchFamily="2" charset="-122"/>
                          <a:ea typeface="宋体" panose="02010600030101010101" pitchFamily="2" charset="-122"/>
                          <a:cs typeface="宋体" panose="02010600030101010101" pitchFamily="2" charset="-122"/>
                        </a:rPr>
                        <a:t>[^A-Za-z0-9_]”</a:t>
                      </a:r>
                      <a:r>
                        <a:rPr lang="zh-CN" altLang="en-US" sz="1350" b="0" u="none">
                          <a:latin typeface="宋体" panose="02010600030101010101" pitchFamily="2" charset="-122"/>
                          <a:ea typeface="宋体" panose="02010600030101010101" pitchFamily="2" charset="-122"/>
                          <a:cs typeface="宋体" panose="02010600030101010101" pitchFamily="2" charset="-122"/>
                        </a:rPr>
                        <a:t>等效</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将位于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内的内容作为一个整体来对待</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{m,n}</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前的字符或子模式重复至少</a:t>
                      </a:r>
                      <a:r>
                        <a:rPr lang="en-US" altLang="zh-CN" sz="1350" b="0" u="none">
                          <a:latin typeface="宋体" panose="02010600030101010101" pitchFamily="2" charset="-122"/>
                          <a:ea typeface="宋体" panose="02010600030101010101" pitchFamily="2" charset="-122"/>
                          <a:cs typeface="宋体" panose="02010600030101010101" pitchFamily="2" charset="-122"/>
                        </a:rPr>
                        <a:t>m</a:t>
                      </a:r>
                      <a:r>
                        <a:rPr lang="zh-CN" altLang="en-US" sz="1350" b="0" u="none">
                          <a:latin typeface="宋体" panose="02010600030101010101" pitchFamily="2" charset="-122"/>
                          <a:ea typeface="宋体" panose="02010600030101010101" pitchFamily="2" charset="-122"/>
                          <a:cs typeface="宋体" panose="02010600030101010101" pitchFamily="2" charset="-122"/>
                        </a:rPr>
                        <a:t>次，至多</a:t>
                      </a:r>
                      <a:r>
                        <a:rPr lang="en-US" altLang="zh-CN" sz="1350" b="0" u="none">
                          <a:latin typeface="宋体" panose="02010600030101010101" pitchFamily="2" charset="-122"/>
                          <a:ea typeface="宋体" panose="02010600030101010101" pitchFamily="2" charset="-122"/>
                          <a:cs typeface="宋体" panose="02010600030101010101" pitchFamily="2" charset="-122"/>
                        </a:rPr>
                        <a:t>n</a:t>
                      </a:r>
                      <a:r>
                        <a:rPr lang="zh-CN" altLang="en-US" sz="1350" b="0" u="none">
                          <a:latin typeface="宋体" panose="02010600030101010101" pitchFamily="2" charset="-122"/>
                          <a:ea typeface="宋体" panose="02010600030101010101" pitchFamily="2" charset="-122"/>
                          <a:cs typeface="宋体" panose="02010600030101010101" pitchFamily="2" charset="-122"/>
                        </a:rPr>
                        <a:t>次</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表示范围，匹配位于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中的任意一个字符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7645">
                <a:tc>
                  <a:txBody>
                    <a:bodyPr/>
                    <a:lstStyle/>
                    <a:p>
                      <a:pPr marL="0" indent="0" algn="ctr">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[^xyz]</a:t>
                      </a:r>
                      <a:endParaRPr lang="en-US" altLang="zh-CN" sz="1350" b="0" u="none"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反向字符集，匹配除</a:t>
                      </a:r>
                      <a:r>
                        <a:rPr lang="en-US" altLang="zh-CN" sz="1350" b="0" u="none">
                          <a:latin typeface="宋体" panose="02010600030101010101" pitchFamily="2" charset="-122"/>
                          <a:ea typeface="宋体" panose="02010600030101010101" pitchFamily="2" charset="-122"/>
                          <a:cs typeface="宋体" panose="02010600030101010101" pitchFamily="2" charset="-122"/>
                        </a:rPr>
                        <a:t>x</a:t>
                      </a:r>
                      <a:r>
                        <a:rPr lang="zh-CN" altLang="en-US" sz="1350" b="0" u="none">
                          <a:latin typeface="宋体" panose="02010600030101010101" pitchFamily="2" charset="-122"/>
                          <a:ea typeface="宋体" panose="02010600030101010101" pitchFamily="2" charset="-122"/>
                          <a:cs typeface="宋体" panose="02010600030101010101" pitchFamily="2" charset="-122"/>
                        </a:rPr>
                        <a:t>、</a:t>
                      </a:r>
                      <a:r>
                        <a:rPr lang="en-US" altLang="zh-CN" sz="1350" b="0" u="none">
                          <a:latin typeface="宋体" panose="02010600030101010101" pitchFamily="2" charset="-122"/>
                          <a:ea typeface="宋体" panose="02010600030101010101" pitchFamily="2" charset="-122"/>
                          <a:cs typeface="宋体" panose="02010600030101010101" pitchFamily="2" charset="-122"/>
                        </a:rPr>
                        <a:t>y</a:t>
                      </a:r>
                      <a:r>
                        <a:rPr lang="zh-CN" altLang="en-US" sz="1350" b="0" u="none">
                          <a:latin typeface="宋体" panose="02010600030101010101" pitchFamily="2" charset="-122"/>
                          <a:ea typeface="宋体" panose="02010600030101010101" pitchFamily="2" charset="-122"/>
                          <a:cs typeface="宋体" panose="02010600030101010101" pitchFamily="2" charset="-122"/>
                        </a:rPr>
                        <a:t>、</a:t>
                      </a:r>
                      <a:r>
                        <a:rPr lang="en-US" altLang="zh-CN" sz="1350" b="0" u="none">
                          <a:latin typeface="宋体" panose="02010600030101010101" pitchFamily="2" charset="-122"/>
                          <a:ea typeface="宋体" panose="02010600030101010101" pitchFamily="2" charset="-122"/>
                          <a:cs typeface="宋体" panose="02010600030101010101" pitchFamily="2" charset="-122"/>
                        </a:rPr>
                        <a:t>z</a:t>
                      </a:r>
                      <a:r>
                        <a:rPr lang="zh-CN" altLang="en-US" sz="1350" b="0" u="none">
                          <a:latin typeface="宋体" panose="02010600030101010101" pitchFamily="2" charset="-122"/>
                          <a:ea typeface="宋体" panose="02010600030101010101" pitchFamily="2" charset="-122"/>
                          <a:cs typeface="宋体" panose="02010600030101010101" pitchFamily="2" charset="-122"/>
                        </a:rPr>
                        <a:t>之外的任何字符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[a-z]</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字符范围，匹配指定范围内的任何字符</a:t>
                      </a:r>
                      <a:endParaRPr lang="zh-CN" altLang="en-US" sz="135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[^a-z]</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反向范围字符，匹配除小写英文字母之外的任何字符</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126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占位符 24578"/>
          <p:cNvSpPr>
            <a:spLocks noGrp="1"/>
          </p:cNvSpPr>
          <p:nvPr>
            <p:ph idx="1"/>
          </p:nvPr>
        </p:nvSpPr>
        <p:spPr>
          <a:xfrm>
            <a:off x="395536" y="1484784"/>
            <a:ext cx="8229600" cy="4968552"/>
          </a:xfrm>
        </p:spPr>
        <p:txBody>
          <a:bodyPr anchor="t"/>
          <a:lstStyle/>
          <a:p>
            <a:pPr>
              <a:spcBef>
                <a:spcPts val="600"/>
              </a:spcBef>
              <a:buClr>
                <a:srgbClr val="FF0000"/>
              </a:buClr>
              <a:buSzPct val="70000"/>
              <a:buFont typeface="Wingdings" panose="05000000000000000000" charset="0"/>
              <a:buChar char=""/>
            </a:pPr>
            <a:r>
              <a:rPr lang="zh-CN" altLang="en-US" sz="2000" b="1" dirty="0">
                <a:latin typeface="宋体" panose="02010600030101010101" pitchFamily="2" charset="-122"/>
              </a:rPr>
              <a:t>在</a:t>
            </a:r>
            <a:r>
              <a:rPr lang="en-US" altLang="zh-CN" sz="2000" b="1" dirty="0">
                <a:latin typeface="宋体" panose="02010600030101010101" pitchFamily="2" charset="-122"/>
              </a:rPr>
              <a:t>Python</a:t>
            </a:r>
            <a:r>
              <a:rPr lang="zh-CN" altLang="en-US" sz="2000" b="1" dirty="0">
                <a:latin typeface="宋体" panose="02010600030101010101" pitchFamily="2" charset="-122"/>
              </a:rPr>
              <a:t>中，字符串属于</a:t>
            </a:r>
            <a:r>
              <a:rPr lang="zh-CN" altLang="en-US" sz="2000" b="1" dirty="0">
                <a:solidFill>
                  <a:srgbClr val="FF0000"/>
                </a:solidFill>
                <a:latin typeface="宋体" panose="02010600030101010101" pitchFamily="2" charset="-122"/>
              </a:rPr>
              <a:t>不可变</a:t>
            </a:r>
            <a:r>
              <a:rPr lang="zh-CN" altLang="en-US" sz="2000" b="1" dirty="0">
                <a:latin typeface="宋体" panose="02010600030101010101" pitchFamily="2" charset="-122"/>
              </a:rPr>
              <a:t>序列类型，除了支持序列通用方法（包括分片操作）以外，还支持特有的字符串操作方法。</a:t>
            </a:r>
            <a:endParaRPr lang="zh-CN" altLang="en-US" sz="2000" b="1" dirty="0">
              <a:latin typeface="宋体" panose="02010600030101010101" pitchFamily="2" charset="-122"/>
            </a:endParaRPr>
          </a:p>
        </p:txBody>
      </p:sp>
      <p:pic>
        <p:nvPicPr>
          <p:cNvPr id="6" name="图片 24579"/>
          <p:cNvPicPr>
            <a:picLocks noChangeAspect="1"/>
          </p:cNvPicPr>
          <p:nvPr/>
        </p:nvPicPr>
        <p:blipFill>
          <a:blip r:embed="rId1"/>
          <a:stretch>
            <a:fillRect/>
          </a:stretch>
        </p:blipFill>
        <p:spPr>
          <a:xfrm>
            <a:off x="1259632" y="2636912"/>
            <a:ext cx="5468306" cy="2213759"/>
          </a:xfrm>
          <a:prstGeom prst="rect">
            <a:avLst/>
          </a:prstGeom>
          <a:noFill/>
          <a:ln w="9525">
            <a:noFill/>
          </a:ln>
        </p:spPr>
      </p:pic>
      <p:sp>
        <p:nvSpPr>
          <p:cNvPr id="7" name="文本占位符 25602"/>
          <p:cNvSpPr txBox="1"/>
          <p:nvPr/>
        </p:nvSpPr>
        <p:spPr bwMode="auto">
          <a:xfrm>
            <a:off x="624014" y="5083783"/>
            <a:ext cx="8229600" cy="115212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spcAft>
                <a:spcPts val="600"/>
              </a:spcAft>
              <a:buClr>
                <a:srgbClr val="FF0000"/>
              </a:buClr>
              <a:buSzPct val="70000"/>
              <a:buFont typeface="Wingdings" panose="05000000000000000000" charset="0"/>
              <a:buChar char=""/>
            </a:pPr>
            <a:r>
              <a:rPr lang="en-US" altLang="zh-CN" sz="2000" b="1" dirty="0">
                <a:latin typeface="宋体" panose="02010600030101010101" pitchFamily="2" charset="-122"/>
              </a:rPr>
              <a:t>Python</a:t>
            </a:r>
            <a:r>
              <a:rPr lang="zh-CN" altLang="en-US" sz="2000" b="1" dirty="0">
                <a:latin typeface="宋体" panose="02010600030101010101" pitchFamily="2" charset="-122"/>
              </a:rPr>
              <a:t>字符串驻留机制：对于</a:t>
            </a:r>
            <a:r>
              <a:rPr lang="zh-CN" altLang="en-US" sz="2000" b="1" dirty="0">
                <a:solidFill>
                  <a:srgbClr val="FF0000"/>
                </a:solidFill>
                <a:latin typeface="宋体" panose="02010600030101010101" pitchFamily="2" charset="-122"/>
              </a:rPr>
              <a:t>短字符串</a:t>
            </a:r>
            <a:r>
              <a:rPr lang="zh-CN" altLang="en-US" sz="2000" b="1" dirty="0">
                <a:latin typeface="宋体" panose="02010600030101010101" pitchFamily="2" charset="-122"/>
              </a:rPr>
              <a:t>，将其赋值给多个不同的对象时，</a:t>
            </a:r>
            <a:r>
              <a:rPr lang="zh-CN" altLang="en-US" sz="2000" b="1" dirty="0">
                <a:solidFill>
                  <a:srgbClr val="FF0000"/>
                </a:solidFill>
                <a:latin typeface="宋体" panose="02010600030101010101" pitchFamily="2" charset="-122"/>
              </a:rPr>
              <a:t>内存中只有一个副本</a:t>
            </a:r>
            <a:r>
              <a:rPr lang="zh-CN" altLang="en-US" sz="2000" b="1" dirty="0">
                <a:latin typeface="宋体" panose="02010600030101010101" pitchFamily="2" charset="-122"/>
              </a:rPr>
              <a:t>，多个对象共享该副本。长字符串不遵守驻留机制。</a:t>
            </a:r>
            <a:endParaRPr lang="zh-CN" altLang="en-US" sz="2000" b="1" dirty="0">
              <a:latin typeface="宋体" panose="02010600030101010101" pitchFamily="2" charset="-122"/>
            </a:endParaRPr>
          </a:p>
        </p:txBody>
      </p:sp>
      <p:grpSp>
        <p:nvGrpSpPr>
          <p:cNvPr id="8" name="组合 114"/>
          <p:cNvGrpSpPr/>
          <p:nvPr/>
        </p:nvGrpSpPr>
        <p:grpSpPr>
          <a:xfrm>
            <a:off x="-540568" y="116632"/>
            <a:ext cx="6225040" cy="662730"/>
            <a:chOff x="-198275" y="3380765"/>
            <a:chExt cx="6225040" cy="662730"/>
          </a:xfrm>
        </p:grpSpPr>
        <p:grpSp>
          <p:nvGrpSpPr>
            <p:cNvPr id="9" name="组合 105"/>
            <p:cNvGrpSpPr/>
            <p:nvPr/>
          </p:nvGrpSpPr>
          <p:grpSpPr>
            <a:xfrm>
              <a:off x="-198275" y="3380765"/>
              <a:ext cx="6225040" cy="662730"/>
              <a:chOff x="-198275" y="3380765"/>
              <a:chExt cx="6225040" cy="662730"/>
            </a:xfrm>
          </p:grpSpPr>
          <p:sp>
            <p:nvSpPr>
              <p:cNvPr id="11"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2"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0" name="图片 9"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3" name="矩形 12"/>
          <p:cNvSpPr/>
          <p:nvPr/>
        </p:nvSpPr>
        <p:spPr>
          <a:xfrm>
            <a:off x="462582" y="943899"/>
            <a:ext cx="3084499" cy="523220"/>
          </a:xfrm>
          <a:prstGeom prst="rect">
            <a:avLst/>
          </a:prstGeom>
        </p:spPr>
        <p:txBody>
          <a:bodyPr wrap="none">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4.1.1 </a:t>
            </a:r>
            <a:r>
              <a:rPr lang="zh-CN" altLang="en-US" sz="2800" b="1" dirty="0">
                <a:latin typeface="Times New Roman" panose="02020603050405020304" pitchFamily="18" charset="0"/>
                <a:ea typeface="仿宋" panose="02010609060101010101" pitchFamily="49" charset="-122"/>
              </a:rPr>
              <a:t>字符串概述</a:t>
            </a:r>
            <a:endParaRPr lang="en-US" altLang="zh-CN" sz="2800" b="1" dirty="0">
              <a:latin typeface="Times New Roman" panose="02020603050405020304" pitchFamily="18" charset="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文本占位符 50178"/>
          <p:cNvSpPr>
            <a:spLocks noGrp="1"/>
          </p:cNvSpPr>
          <p:nvPr>
            <p:ph idx="1"/>
          </p:nvPr>
        </p:nvSpPr>
        <p:spPr>
          <a:xfrm>
            <a:off x="683568" y="1443369"/>
            <a:ext cx="7424420" cy="3395345"/>
          </a:xfrm>
        </p:spPr>
        <p:txBody>
          <a:bodyPr anchor="t"/>
          <a:lstStyle/>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最简单的正则表达式是普通字符串，可以匹配自身</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'[pjc]ython'可以匹配'python'、'jython'、'cython'</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'[a-zA-Z0-9]'可以匹配一个任意大小写字母或数字</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'[^abc]'可以一个匹配任意除'a'、'b'、'c'之外的字符</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'python|perl'或'p(ython|erl)'都可以匹配'python'或'perl'</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子模式后面加上问号表示可选。r'(</a:t>
            </a:r>
            <a:r>
              <a:rPr lang="zh-CN" altLang="en-US" sz="1800" b="1" dirty="0">
                <a:latin typeface="Times New Roman" panose="02020603050405020304" pitchFamily="18" charset="0"/>
                <a:hlinkClick r:id="rId1"/>
              </a:rPr>
              <a:t>http://)?(www\.)?python\.org</a:t>
            </a:r>
            <a:r>
              <a:rPr lang="zh-CN" altLang="en-US" sz="1800" b="1" dirty="0">
                <a:latin typeface="Times New Roman" panose="02020603050405020304" pitchFamily="18" charset="0"/>
              </a:rPr>
              <a:t>'</a:t>
            </a:r>
            <a:endParaRPr lang="en-US" altLang="zh-CN" sz="1800" b="1" dirty="0">
              <a:latin typeface="Times New Roman" panose="02020603050405020304" pitchFamily="18" charset="0"/>
            </a:endParaRPr>
          </a:p>
          <a:p>
            <a:pPr marL="765175" lvl="1">
              <a:lnSpc>
                <a:spcPct val="130000"/>
              </a:lnSpc>
              <a:spcBef>
                <a:spcPts val="600"/>
              </a:spcBef>
              <a:buClr>
                <a:srgbClr val="FF0000"/>
              </a:buClr>
              <a:buSzPct val="70000"/>
              <a:buFont typeface="Arial" panose="020B0604020202020204" pitchFamily="34" charset="0"/>
              <a:buChar char="•"/>
            </a:pPr>
            <a:r>
              <a:rPr lang="zh-CN" altLang="en-US" sz="1400" b="1" dirty="0">
                <a:latin typeface="Times New Roman" panose="02020603050405020304" pitchFamily="18" charset="0"/>
              </a:rPr>
              <a:t>只能匹配'http://www.python.org'、'http://python.org'、'www.python.org'和'python.org' </a:t>
            </a:r>
            <a:endParaRPr lang="zh-CN" altLang="en-US" sz="14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'^http'只能匹配所有以'http'开头的字符串</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(pattern)*：允许模式重复0次或多次</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(pattern)+：允许模式重复1次或多次</a:t>
            </a:r>
            <a:endParaRPr lang="zh-CN" altLang="en-US" sz="1800" b="1" dirty="0">
              <a:latin typeface="Times New Roman" panose="02020603050405020304" pitchFamily="18" charset="0"/>
            </a:endParaRP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(pattern){m,n}：允许模式重复m~n次</a:t>
            </a:r>
            <a:endParaRPr lang="zh-CN" altLang="en-US" sz="1800" b="1" dirty="0">
              <a:latin typeface="Times New Roman" panose="02020603050405020304" pitchFamily="18" charset="0"/>
            </a:endParaRPr>
          </a:p>
        </p:txBody>
      </p:sp>
      <p:sp>
        <p:nvSpPr>
          <p:cNvPr id="11366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2" name="文本框 1"/>
          <p:cNvSpPr txBox="1"/>
          <p:nvPr/>
        </p:nvSpPr>
        <p:spPr>
          <a:xfrm>
            <a:off x="5508104" y="4365104"/>
            <a:ext cx="1385829" cy="369332"/>
          </a:xfrm>
          <a:prstGeom prst="rect">
            <a:avLst/>
          </a:prstGeom>
          <a:noFill/>
        </p:spPr>
        <p:txBody>
          <a:bodyPr wrap="none" rtlCol="0">
            <a:spAutoFit/>
          </a:bodyPr>
          <a:lstStyle/>
          <a:p>
            <a:r>
              <a:rPr lang="en-US" altLang="zh-CN" dirty="0">
                <a:solidFill>
                  <a:srgbClr val="FF0000"/>
                </a:solidFill>
              </a:rPr>
              <a:t>00,01,10,11</a:t>
            </a:r>
            <a:endParaRPr lang="zh-CN" altLang="en-US" dirty="0">
              <a:solidFill>
                <a:srgbClr val="FF0000"/>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6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6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6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6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6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36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6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366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6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1"/>
          </p:nvPr>
        </p:nvSpPr>
        <p:spPr>
          <a:xfrm>
            <a:off x="689978" y="1594471"/>
            <a:ext cx="7808595" cy="3395345"/>
          </a:xfrm>
        </p:spPr>
        <p:txBody>
          <a:bodyPr anchor="t"/>
          <a:lstStyle/>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'(a|b)*c'：匹配多个（包含0个）a或b，后面紧跟一个字母c。</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'ab{1,}'：等价于'ab+'，匹配以字母a开头后面带1个至多个字母b的字符串。</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'^[a-zA-Z]{1}([a-zA-Z0-9._]){4,19}$'：匹配长度为5-20的字符串，必须以字母开头并且可带字母、数字、“_”、“.”的字符串。</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'^(\w){6,20}$'：匹配长度为6-20的字符串，可以包含字母、数字、下划线。</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'^\d{1,3}\.\d{1,3}\.\d{1,3}\.\d{1,3}$'：检查给定字符串是否为合法IP地址。</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r'^(13[0-9]|15[012356789]|17[678]|18[0-9]|14[57])[0-9]{8}$'：检查给定字符串是否为手机号码。</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'^[a-zA-Z]+$'：检查给定字符串是否只包含英文字母大小写。</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'^\w+@(\w+\.)+\w+$'：检查给定字符串是否为合法电子邮件地址。</a:t>
            </a:r>
            <a:endParaRPr lang="zh-CN" altLang="en-US" sz="1600" b="1" dirty="0">
              <a:latin typeface="Times New Roman" panose="02020603050405020304" pitchFamily="18" charset="0"/>
            </a:endParaRPr>
          </a:p>
          <a:p>
            <a:pPr>
              <a:lnSpc>
                <a:spcPct val="130000"/>
              </a:lnSpc>
              <a:spcBef>
                <a:spcPts val="600"/>
              </a:spcBef>
              <a:buClr>
                <a:srgbClr val="FF0000"/>
              </a:buClr>
              <a:buSzPct val="70000"/>
              <a:buFont typeface="Wingdings" panose="05000000000000000000" charset="0"/>
              <a:buChar char="ü"/>
            </a:pPr>
            <a:r>
              <a:rPr lang="en-US" altLang="en-US" sz="1600" b="1" dirty="0">
                <a:solidFill>
                  <a:srgbClr val="FF0000"/>
                </a:solidFill>
                <a:latin typeface="Consolas" panose="020B0609020204030204" charset="0"/>
              </a:rPr>
              <a:t>r‘(\w)(?!.*\1)’</a:t>
            </a:r>
            <a:r>
              <a:rPr lang="zh-CN" altLang="en-US" sz="1600" b="1" dirty="0">
                <a:solidFill>
                  <a:srgbClr val="FF0000"/>
                </a:solidFill>
                <a:latin typeface="Consolas" panose="020B0609020204030204" charset="0"/>
              </a:rPr>
              <a:t>：查找字符串中每个字符的最后一次出现。（</a:t>
            </a:r>
            <a:r>
              <a:rPr lang="en-US" altLang="zh-CN" sz="1600" b="1" dirty="0">
                <a:solidFill>
                  <a:srgbClr val="FF0000"/>
                </a:solidFill>
                <a:latin typeface="Consolas" panose="020B0609020204030204" charset="0"/>
              </a:rPr>
              <a:t>2</a:t>
            </a:r>
            <a:r>
              <a:rPr lang="zh-CN" altLang="en-US" sz="1600" b="1" dirty="0">
                <a:solidFill>
                  <a:srgbClr val="FF0000"/>
                </a:solidFill>
                <a:latin typeface="Consolas" panose="020B0609020204030204" charset="0"/>
              </a:rPr>
              <a:t>次重复出现的否定）</a:t>
            </a:r>
            <a:endParaRPr lang="zh-CN" altLang="en-US" sz="1600" b="1" dirty="0">
              <a:solidFill>
                <a:srgbClr val="FF0000"/>
              </a:solidFill>
              <a:latin typeface="Consolas" panose="020B0609020204030204" charset="0"/>
            </a:endParaRPr>
          </a:p>
          <a:p>
            <a:pPr>
              <a:lnSpc>
                <a:spcPct val="130000"/>
              </a:lnSpc>
              <a:spcBef>
                <a:spcPts val="600"/>
              </a:spcBef>
              <a:buClr>
                <a:srgbClr val="FF0000"/>
              </a:buClr>
              <a:buSzPct val="70000"/>
              <a:buFont typeface="Wingdings" panose="05000000000000000000" charset="0"/>
              <a:buChar char="ü"/>
            </a:pPr>
            <a:r>
              <a:rPr lang="zh-CN" altLang="en-US" sz="1600" b="1" dirty="0">
                <a:solidFill>
                  <a:srgbClr val="FF0000"/>
                </a:solidFill>
                <a:latin typeface="Consolas" panose="020B0609020204030204" charset="0"/>
              </a:rPr>
              <a:t>r'(\w)(?=.*\1)'：查找字符串中所有重复出现的字符。</a:t>
            </a:r>
            <a:endParaRPr lang="zh-CN" altLang="en-US" sz="1600" b="1" dirty="0">
              <a:solidFill>
                <a:srgbClr val="FF0000"/>
              </a:solidFill>
              <a:latin typeface="Consolas" panose="020B0609020204030204" charset="0"/>
            </a:endParaRPr>
          </a:p>
        </p:txBody>
      </p:sp>
      <p:sp>
        <p:nvSpPr>
          <p:cNvPr id="11469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6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6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6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6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6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69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492299" y="1463963"/>
            <a:ext cx="7930515" cy="3395345"/>
          </a:xfrm>
        </p:spPr>
        <p:txBody>
          <a:bodyPr anchor="t"/>
          <a:lstStyle/>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'^(\-)?\d+(\.\d{1,2})?$'：检查给定字符串是否为最多带有2位小数的正数或负数。</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'[\u4e00-\u9fa5]'：匹配给定字符串中所有汉字。</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'^\d{18}|\d{15}$'：检查给定字符串是否为合法身份证格式。</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'\d{4}-\d{1,2}-\d{1,2}'：匹配指定格式的日期，例如2016-1-31。</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'^(?=.*[a-z])(?=.*[A-Z])(?=.*\d)(?=.*[,._]).{8,}$'：检查给定字符串是否为强密码，必须同时包含英语字母大写字母、英文小写字母、数字或特殊符号（如英文逗号、英文句号、下划线），并且长度必须至少8位。</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"(?!.*[\'\"\/;=%?]).+"：如果给定字符串中包含'、"、/、;、=、%、?则匹配失败。</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'(.)\\1+'：匹配任意字符的两次或多次重复出现。</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'((?P&lt;f&gt;</a:t>
            </a:r>
            <a:r>
              <a:rPr lang="zh-CN" altLang="en-US" sz="1600" b="1" dirty="0">
                <a:solidFill>
                  <a:srgbClr val="FF0000"/>
                </a:solidFill>
                <a:latin typeface="Times New Roman" panose="02020603050405020304" pitchFamily="18" charset="0"/>
              </a:rPr>
              <a:t>\b</a:t>
            </a:r>
            <a:r>
              <a:rPr lang="zh-CN" altLang="en-US" sz="1600" b="1" dirty="0">
                <a:latin typeface="Times New Roman" panose="02020603050405020304" pitchFamily="18" charset="0"/>
              </a:rPr>
              <a:t>\w+</a:t>
            </a:r>
            <a:r>
              <a:rPr lang="zh-CN" altLang="en-US" sz="1600" b="1" dirty="0">
                <a:solidFill>
                  <a:srgbClr val="FF0000"/>
                </a:solidFill>
                <a:latin typeface="Times New Roman" panose="02020603050405020304" pitchFamily="18" charset="0"/>
              </a:rPr>
              <a:t>\b</a:t>
            </a:r>
            <a:r>
              <a:rPr lang="zh-CN" altLang="en-US" sz="1600" b="1" dirty="0">
                <a:latin typeface="Times New Roman" panose="02020603050405020304" pitchFamily="18" charset="0"/>
              </a:rPr>
              <a:t>)\s+(?P=f))'：匹配连续出现两次的单词。</a:t>
            </a:r>
            <a:endParaRPr lang="zh-CN" altLang="en-US" sz="1600" b="1" dirty="0">
              <a:latin typeface="Times New Roman" panose="02020603050405020304" pitchFamily="18" charset="0"/>
            </a:endParaRPr>
          </a:p>
          <a:p>
            <a:pPr indent="-269875">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'((?P&lt;f&gt;</a:t>
            </a:r>
            <a:r>
              <a:rPr lang="zh-CN" altLang="en-US" sz="1600" b="1" dirty="0">
                <a:solidFill>
                  <a:srgbClr val="FF0000"/>
                </a:solidFill>
                <a:latin typeface="Times New Roman" panose="02020603050405020304" pitchFamily="18" charset="0"/>
              </a:rPr>
              <a:t>.</a:t>
            </a:r>
            <a:r>
              <a:rPr lang="zh-CN" altLang="en-US" sz="1600" b="1" dirty="0">
                <a:latin typeface="Times New Roman" panose="02020603050405020304" pitchFamily="18" charset="0"/>
              </a:rPr>
              <a:t>)(?P=f)(?P&lt;g&gt;.)(?P=g))'：匹配AABB形式的成语或字母组合。</a:t>
            </a:r>
            <a:endParaRPr lang="zh-CN" altLang="en-US" sz="1600" b="1" dirty="0">
              <a:latin typeface="Times New Roman" panose="02020603050405020304" pitchFamily="18" charset="0"/>
            </a:endParaRPr>
          </a:p>
        </p:txBody>
      </p:sp>
      <p:sp>
        <p:nvSpPr>
          <p:cNvPr id="11571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2"/>
          <a:stretch>
            <a:fillRect/>
          </a:stretch>
        </p:blipFill>
        <p:spPr>
          <a:xfrm>
            <a:off x="4457556" y="5733256"/>
            <a:ext cx="4175768" cy="694945"/>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7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7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a:xfrm>
            <a:off x="755576" y="1482755"/>
            <a:ext cx="8229600" cy="4678451"/>
          </a:xfrm>
        </p:spPr>
        <p:txBody>
          <a:bodyPr anchor="t"/>
          <a:lstStyle/>
          <a:p>
            <a:pPr>
              <a:spcBef>
                <a:spcPts val="600"/>
              </a:spcBef>
              <a:buClr>
                <a:srgbClr val="FF0000"/>
              </a:buClr>
              <a:buFont typeface="Wingdings" panose="05000000000000000000" charset="0"/>
              <a:buChar char=""/>
            </a:pPr>
            <a:r>
              <a:rPr lang="en-US" altLang="zh-CN" sz="1800" b="1" dirty="0"/>
              <a:t>r"/d+(</a:t>
            </a:r>
            <a:r>
              <a:rPr lang="en-US" altLang="zh-CN" sz="1800" b="1" dirty="0">
                <a:solidFill>
                  <a:srgbClr val="FF0000"/>
                </a:solidFill>
              </a:rPr>
              <a:t>?=</a:t>
            </a:r>
            <a:r>
              <a:rPr lang="en-US" altLang="zh-CN" sz="1800" b="1" dirty="0"/>
              <a:t>[a-z]+)"</a:t>
            </a:r>
            <a:r>
              <a:rPr lang="zh-CN" altLang="en-US" sz="1800" b="1" dirty="0"/>
              <a:t>：匹配连续的数字并且最后一个数字跟着小写字母。</a:t>
            </a:r>
            <a:endParaRPr lang="zh-CN" altLang="en-US" sz="1800" b="1" dirty="0"/>
          </a:p>
          <a:p>
            <a:pPr>
              <a:spcBef>
                <a:spcPts val="600"/>
              </a:spcBef>
              <a:buClr>
                <a:srgbClr val="FF0000"/>
              </a:buClr>
              <a:buFont typeface="Wingdings" panose="05000000000000000000" charset="0"/>
              <a:buChar char=""/>
            </a:pPr>
            <a:r>
              <a:rPr lang="zh-CN" altLang="en-US" sz="1800" b="1" dirty="0"/>
              <a:t>r"/d+(</a:t>
            </a:r>
            <a:r>
              <a:rPr lang="zh-CN" altLang="en-US" sz="1800" b="1" dirty="0">
                <a:solidFill>
                  <a:srgbClr val="7030A0"/>
                </a:solidFill>
              </a:rPr>
              <a:t>?!</a:t>
            </a:r>
            <a:r>
              <a:rPr lang="zh-CN" altLang="en-US" sz="1800" b="1" dirty="0"/>
              <a:t>[a-z]+)"：匹配连续的数字，并且最后一个数字后面不能跟小写字母。</a:t>
            </a:r>
            <a:endParaRPr lang="zh-CN" altLang="en-US" sz="1800" b="1" dirty="0"/>
          </a:p>
          <a:p>
            <a:pPr>
              <a:spcBef>
                <a:spcPts val="600"/>
              </a:spcBef>
              <a:buClr>
                <a:srgbClr val="FF0000"/>
              </a:buClr>
              <a:buFont typeface="Wingdings" panose="05000000000000000000" charset="0"/>
              <a:buChar char=""/>
            </a:pPr>
            <a:r>
              <a:rPr lang="zh-CN" altLang="en-US" sz="1800" b="1" dirty="0"/>
              <a:t>r"(?</a:t>
            </a:r>
            <a:r>
              <a:rPr lang="zh-CN" altLang="en-US" sz="1800" b="1" dirty="0">
                <a:solidFill>
                  <a:srgbClr val="FF0000"/>
                </a:solidFill>
              </a:rPr>
              <a:t>&lt;=</a:t>
            </a:r>
            <a:r>
              <a:rPr lang="zh-CN" altLang="en-US" sz="1800" b="1" dirty="0"/>
              <a:t>[a-z])/d+"：匹配连续的数字，并且第一个数字的前面是小写字母。</a:t>
            </a:r>
            <a:endParaRPr lang="zh-CN" altLang="en-US" sz="1800" b="1" dirty="0"/>
          </a:p>
          <a:p>
            <a:pPr>
              <a:spcBef>
                <a:spcPts val="600"/>
              </a:spcBef>
              <a:buClr>
                <a:srgbClr val="FF0000"/>
              </a:buClr>
              <a:buFont typeface="Wingdings" panose="05000000000000000000" charset="0"/>
              <a:buChar char=""/>
            </a:pPr>
            <a:r>
              <a:rPr lang="zh-CN" altLang="en-US" sz="1800" b="1" dirty="0"/>
              <a:t>r"(?</a:t>
            </a:r>
            <a:r>
              <a:rPr lang="zh-CN" altLang="en-US" sz="1800" b="1" dirty="0">
                <a:solidFill>
                  <a:srgbClr val="7030A0"/>
                </a:solidFill>
              </a:rPr>
              <a:t>&lt;!</a:t>
            </a:r>
            <a:r>
              <a:rPr lang="zh-CN" altLang="en-US" sz="1800" b="1" dirty="0"/>
              <a:t>[a-z])/d+"：连续的数字，并且第一个数字的前面不能小写字母。</a:t>
            </a:r>
            <a:endParaRPr lang="zh-CN" altLang="en-US" sz="1800" b="1" dirty="0"/>
          </a:p>
          <a:p>
            <a:pPr>
              <a:spcBef>
                <a:spcPts val="600"/>
              </a:spcBef>
              <a:buClr>
                <a:srgbClr val="FF0000"/>
              </a:buClr>
              <a:buFont typeface="Wingdings" panose="05000000000000000000" charset="0"/>
              <a:buChar char=""/>
            </a:pPr>
            <a:r>
              <a:rPr lang="en-US" altLang="zh-CN" sz="1800" b="1" dirty="0"/>
              <a:t>r'</a:t>
            </a:r>
            <a:r>
              <a:rPr lang="zh-CN" altLang="en-US" sz="1800" b="1" dirty="0"/>
              <a:t>\d{3}(?!\d)</a:t>
            </a:r>
            <a:r>
              <a:rPr lang="en-US" altLang="zh-CN" sz="1800" b="1" dirty="0"/>
              <a:t>'</a:t>
            </a:r>
            <a:r>
              <a:rPr lang="zh-CN" altLang="en-US" sz="1800" b="1" dirty="0"/>
              <a:t>：匹配三位数字，而且这三位数字的后面不能是数字。</a:t>
            </a:r>
            <a:endParaRPr lang="zh-CN" altLang="en-US" sz="1800" b="1" dirty="0"/>
          </a:p>
          <a:p>
            <a:pPr>
              <a:spcBef>
                <a:spcPts val="600"/>
              </a:spcBef>
              <a:buClr>
                <a:srgbClr val="FF0000"/>
              </a:buClr>
              <a:buFont typeface="Wingdings" panose="05000000000000000000" charset="0"/>
              <a:buChar char=""/>
            </a:pPr>
            <a:r>
              <a:rPr lang="en-US" altLang="zh-CN" sz="1800" b="1" dirty="0"/>
              <a:t>r'</a:t>
            </a:r>
            <a:r>
              <a:rPr lang="zh-CN" altLang="en-US" sz="1800" b="1" dirty="0"/>
              <a:t>\b((?!abc)\w)+\b</a:t>
            </a:r>
            <a:r>
              <a:rPr lang="en-US" altLang="zh-CN" sz="1800" b="1" dirty="0"/>
              <a:t>'</a:t>
            </a:r>
            <a:r>
              <a:rPr lang="zh-CN" altLang="en-US" sz="1800" b="1" dirty="0"/>
              <a:t>：匹配不包含连续字符串abc的单词。</a:t>
            </a:r>
            <a:endParaRPr lang="zh-CN" altLang="en-US" sz="1800" b="1" dirty="0"/>
          </a:p>
          <a:p>
            <a:pPr>
              <a:spcBef>
                <a:spcPts val="600"/>
              </a:spcBef>
              <a:buClr>
                <a:srgbClr val="FF0000"/>
              </a:buClr>
              <a:buFont typeface="Wingdings" panose="05000000000000000000" charset="0"/>
              <a:buChar char=""/>
            </a:pPr>
            <a:r>
              <a:rPr lang="en-US" altLang="zh-CN" sz="1800" b="1" dirty="0"/>
              <a:t>r'</a:t>
            </a:r>
            <a:r>
              <a:rPr lang="zh-CN" altLang="en-US" sz="1800" b="1" dirty="0"/>
              <a:t>(?&lt;![a-z])\d{7}</a:t>
            </a:r>
            <a:r>
              <a:rPr lang="en-US" altLang="zh-CN" sz="1800" b="1" dirty="0"/>
              <a:t>'</a:t>
            </a:r>
            <a:r>
              <a:rPr lang="zh-CN" altLang="en-US" sz="1800" b="1" dirty="0"/>
              <a:t>：匹配前面不是小写字母的七位数字。</a:t>
            </a:r>
            <a:endParaRPr lang="zh-CN" altLang="en-US" sz="1800" b="1" dirty="0"/>
          </a:p>
          <a:p>
            <a:pPr>
              <a:spcBef>
                <a:spcPts val="600"/>
              </a:spcBef>
              <a:buClr>
                <a:srgbClr val="FF0000"/>
              </a:buClr>
              <a:buFont typeface="Wingdings" panose="05000000000000000000" charset="0"/>
              <a:buChar char=""/>
            </a:pPr>
            <a:r>
              <a:rPr lang="zh-CN" altLang="en-US" sz="1800" b="1" dirty="0"/>
              <a:t>r"(?&lt;=&lt;(\w{4})&gt;)(.*)(?=&lt;\/\1&gt;)"：匹配"&lt;span&gt; hello world &lt;/span&gt;"中的</a:t>
            </a:r>
            <a:r>
              <a:rPr lang="en-US" altLang="zh-CN" sz="1800" b="1" dirty="0"/>
              <a:t>span</a:t>
            </a:r>
            <a:r>
              <a:rPr lang="zh-CN" altLang="en-US" sz="1800" b="1" dirty="0"/>
              <a:t>和</a:t>
            </a:r>
            <a:r>
              <a:rPr lang="en-US" altLang="zh-CN" sz="1800" b="1" dirty="0"/>
              <a:t>hello world</a:t>
            </a:r>
            <a:r>
              <a:rPr lang="zh-CN" altLang="en-US" sz="1800" b="1" dirty="0"/>
              <a:t>。</a:t>
            </a:r>
            <a:endParaRPr lang="zh-CN" altLang="en-US" sz="1800" b="1" dirty="0"/>
          </a:p>
        </p:txBody>
      </p:sp>
      <p:sp>
        <p:nvSpPr>
          <p:cNvPr id="11673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7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7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7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7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539552" y="1424319"/>
          <a:ext cx="7356061" cy="5029017"/>
        </p:xfrm>
        <a:graphic>
          <a:graphicData uri="http://schemas.openxmlformats.org/drawingml/2006/table">
            <a:tbl>
              <a:tblPr firstRow="1" bandRow="1">
                <a:tableStyleId>{5940675A-B579-460E-94D1-54222C63F5DA}</a:tableStyleId>
              </a:tblPr>
              <a:tblGrid>
                <a:gridCol w="2478626"/>
                <a:gridCol w="4877435"/>
              </a:tblGrid>
              <a:tr h="228592">
                <a:tc>
                  <a:txBody>
                    <a:bodyPr/>
                    <a:lstStyle/>
                    <a:p>
                      <a:pPr marL="0" indent="0" algn="ctr">
                        <a:buNone/>
                      </a:pPr>
                      <a:r>
                        <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方法</a:t>
                      </a:r>
                      <a:endPar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功能说明</a:t>
                      </a:r>
                      <a:endPar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compile(pattern[, flags])</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创建模式对象</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escape(string)</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将字符串中所有特殊正则表达式字符转义</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findall(pattern, string[, flags])</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返回包含字符串中所有与给定模式匹配的项的列表</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183">
                <a:tc>
                  <a:txBody>
                    <a:bodyPr/>
                    <a:lstStyle/>
                    <a:p>
                      <a:pPr marL="0" indent="0" algn="l">
                        <a:buNone/>
                      </a:pPr>
                      <a:r>
                        <a:rPr lang="en-US" altLang="zh-CN" sz="1400" b="0" u="none" dirty="0" err="1">
                          <a:solidFill>
                            <a:srgbClr val="0000FF"/>
                          </a:solidFill>
                          <a:latin typeface="Times New Roman" panose="02020603050405020304" pitchFamily="18" charset="0"/>
                          <a:ea typeface="宋体" panose="02010600030101010101" pitchFamily="2" charset="-122"/>
                          <a:cs typeface="宋体" panose="02010600030101010101" pitchFamily="2" charset="-122"/>
                        </a:rPr>
                        <a:t>finditer</a:t>
                      </a:r>
                      <a:r>
                        <a:rPr lang="en-US" altLang="zh-CN" sz="1400" b="0" u="none" dirty="0">
                          <a:latin typeface="Times New Roman" panose="02020603050405020304" pitchFamily="18" charset="0"/>
                          <a:ea typeface="宋体" panose="02010600030101010101" pitchFamily="2" charset="-122"/>
                          <a:cs typeface="宋体" panose="02010600030101010101" pitchFamily="2" charset="-122"/>
                        </a:rPr>
                        <a:t>(pattern, string, flags=0)</a:t>
                      </a:r>
                      <a:endParaRPr lang="en-US" altLang="zh-CN" sz="1400" b="0" u="none" dirty="0">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返回包含所有匹配项的迭代对象，其中每个匹配项都是</a:t>
                      </a:r>
                      <a:r>
                        <a:rPr lang="en-US" altLang="zh-CN" sz="1400" b="0" u="none" dirty="0">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latin typeface="宋体" panose="02010600030101010101" pitchFamily="2" charset="-122"/>
                          <a:ea typeface="宋体" panose="02010600030101010101" pitchFamily="2" charset="-122"/>
                          <a:cs typeface="宋体" panose="02010600030101010101" pitchFamily="2" charset="-122"/>
                        </a:rPr>
                        <a:t>对象</a:t>
                      </a:r>
                      <a:endParaRPr lang="en-US" sz="1400" b="0" u="none" dirty="0">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fullmatch(pattern, string, flags=0)</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尝试把模式作用于整个字符串，返回</a:t>
                      </a:r>
                      <a:r>
                        <a:rPr lang="en-US" altLang="zh-CN" sz="1400" b="0" u="none">
                          <a:latin typeface="宋体" panose="02010600030101010101" pitchFamily="2" charset="-122"/>
                          <a:ea typeface="宋体" panose="02010600030101010101" pitchFamily="2" charset="-122"/>
                          <a:cs typeface="宋体" panose="02010600030101010101" pitchFamily="2" charset="-122"/>
                        </a:rPr>
                        <a:t>match</a:t>
                      </a:r>
                      <a:r>
                        <a:rPr lang="zh-CN" altLang="en-US" sz="1400" b="0" u="none">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a:latin typeface="宋体" panose="02010600030101010101" pitchFamily="2" charset="-122"/>
                          <a:ea typeface="宋体" panose="02010600030101010101" pitchFamily="2" charset="-122"/>
                          <a:cs typeface="宋体" panose="02010600030101010101" pitchFamily="2" charset="-122"/>
                        </a:rPr>
                        <a:t>None</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match(pattern, string[, flags])</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从字符串的</a:t>
                      </a:r>
                      <a:r>
                        <a:rPr lang="zh-CN" altLang="en-US" sz="1400" b="0" u="none">
                          <a:solidFill>
                            <a:srgbClr val="FF0000"/>
                          </a:solidFill>
                          <a:latin typeface="宋体" panose="02010600030101010101" pitchFamily="2" charset="-122"/>
                          <a:ea typeface="宋体" panose="02010600030101010101" pitchFamily="2" charset="-122"/>
                          <a:cs typeface="宋体" panose="02010600030101010101" pitchFamily="2" charset="-122"/>
                        </a:rPr>
                        <a:t>开始处</a:t>
                      </a:r>
                      <a:r>
                        <a:rPr lang="zh-CN" altLang="en-US" sz="1400" b="0" u="none">
                          <a:latin typeface="宋体" panose="02010600030101010101" pitchFamily="2" charset="-122"/>
                          <a:ea typeface="宋体" panose="02010600030101010101" pitchFamily="2" charset="-122"/>
                          <a:cs typeface="宋体" panose="02010600030101010101" pitchFamily="2" charset="-122"/>
                        </a:rPr>
                        <a:t>匹配模式，返回</a:t>
                      </a:r>
                      <a:r>
                        <a:rPr lang="en-US" altLang="zh-CN" sz="1400" b="0" u="none">
                          <a:latin typeface="宋体" panose="02010600030101010101" pitchFamily="2" charset="-122"/>
                          <a:ea typeface="宋体" panose="02010600030101010101" pitchFamily="2" charset="-122"/>
                          <a:cs typeface="宋体" panose="02010600030101010101" pitchFamily="2" charset="-122"/>
                        </a:rPr>
                        <a:t>match</a:t>
                      </a:r>
                      <a:r>
                        <a:rPr lang="zh-CN" altLang="en-US" sz="1400" b="0" u="none">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a:latin typeface="宋体" panose="02010600030101010101" pitchFamily="2" charset="-122"/>
                          <a:ea typeface="宋体" panose="02010600030101010101" pitchFamily="2" charset="-122"/>
                          <a:cs typeface="宋体" panose="02010600030101010101" pitchFamily="2" charset="-122"/>
                        </a:rPr>
                        <a:t>None</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purge()</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清空正则表达式缓存</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search(pattern, string[, flags])</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在</a:t>
                      </a:r>
                      <a:r>
                        <a:rPr lang="zh-CN" altLang="en-US" sz="1400" b="0" u="none">
                          <a:solidFill>
                            <a:srgbClr val="FF0000"/>
                          </a:solidFill>
                          <a:latin typeface="宋体" panose="02010600030101010101" pitchFamily="2" charset="-122"/>
                          <a:ea typeface="宋体" panose="02010600030101010101" pitchFamily="2" charset="-122"/>
                          <a:cs typeface="宋体" panose="02010600030101010101" pitchFamily="2" charset="-122"/>
                        </a:rPr>
                        <a:t>整个字符串</a:t>
                      </a:r>
                      <a:r>
                        <a:rPr lang="zh-CN" altLang="en-US" sz="1400" b="0" u="none">
                          <a:latin typeface="宋体" panose="02010600030101010101" pitchFamily="2" charset="-122"/>
                          <a:ea typeface="宋体" panose="02010600030101010101" pitchFamily="2" charset="-122"/>
                          <a:cs typeface="宋体" panose="02010600030101010101" pitchFamily="2" charset="-122"/>
                        </a:rPr>
                        <a:t>中寻找模式，返回</a:t>
                      </a:r>
                      <a:r>
                        <a:rPr lang="en-US" altLang="zh-CN" sz="1400" b="0" u="none">
                          <a:latin typeface="宋体" panose="02010600030101010101" pitchFamily="2" charset="-122"/>
                          <a:ea typeface="宋体" panose="02010600030101010101" pitchFamily="2" charset="-122"/>
                          <a:cs typeface="宋体" panose="02010600030101010101" pitchFamily="2" charset="-122"/>
                        </a:rPr>
                        <a:t>match</a:t>
                      </a:r>
                      <a:r>
                        <a:rPr lang="zh-CN" altLang="en-US" sz="1400" b="0" u="none">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a:latin typeface="宋体" panose="02010600030101010101" pitchFamily="2" charset="-122"/>
                          <a:ea typeface="宋体" panose="02010600030101010101" pitchFamily="2" charset="-122"/>
                          <a:cs typeface="宋体" panose="02010600030101010101" pitchFamily="2" charset="-122"/>
                        </a:rPr>
                        <a:t>None</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split(pattern, string[, maxsplit=0])</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根据模式匹配项分隔字符串</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5775">
                <a:tc>
                  <a:txBody>
                    <a:bodyPr/>
                    <a:lstStyle/>
                    <a:p>
                      <a:pPr marL="0" indent="0" algn="l">
                        <a:buNone/>
                      </a:pPr>
                      <a:r>
                        <a:rPr lang="en-US" altLang="zh-CN" sz="1400" b="0" u="none">
                          <a:solidFill>
                            <a:srgbClr val="FF0000"/>
                          </a:solidFill>
                          <a:latin typeface="Times New Roman" panose="02020603050405020304" pitchFamily="18" charset="0"/>
                          <a:ea typeface="宋体" panose="02010600030101010101" pitchFamily="2" charset="-122"/>
                          <a:cs typeface="宋体" panose="02010600030101010101" pitchFamily="2" charset="-122"/>
                        </a:rPr>
                        <a:t>sub(pat, repl, string[, count=0])</a:t>
                      </a:r>
                      <a:endParaRPr lang="en-US" altLang="zh-CN" sz="1400" b="0" u="none">
                        <a:solidFill>
                          <a:srgbClr val="FF0000"/>
                        </a:solidFill>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将字符串中所有与</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pat</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匹配的项用</a:t>
                      </a:r>
                      <a:r>
                        <a:rPr lang="en-US" altLang="zh-CN" sz="1400" b="0" u="none" dirty="0" err="1">
                          <a:solidFill>
                            <a:srgbClr val="FF0000"/>
                          </a:solidFill>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替换，返回新字符串，</a:t>
                      </a:r>
                      <a:r>
                        <a:rPr lang="en-US" altLang="zh-CN" sz="1400" b="0" u="none" dirty="0" err="1">
                          <a:solidFill>
                            <a:srgbClr val="FF0000"/>
                          </a:solidFill>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可以是字符串或返回字符串的可调用对象，作用于每个匹配的</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a:t>
                      </a:r>
                      <a:endParaRPr 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367">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subn(pat, repl, string[, count=0])</a:t>
                      </a:r>
                      <a:endParaRPr lang="en-US" altLang="zh-CN" sz="1400" b="0" u="none">
                        <a:latin typeface="Times New Roman" panose="02020603050405020304" pitchFamily="18" charset="0"/>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将字符串中所有</a:t>
                      </a:r>
                      <a:r>
                        <a:rPr lang="en-US" altLang="zh-CN" sz="1400" b="0" u="none" dirty="0">
                          <a:latin typeface="宋体" panose="02010600030101010101" pitchFamily="2" charset="-122"/>
                          <a:ea typeface="宋体" panose="02010600030101010101" pitchFamily="2" charset="-122"/>
                          <a:cs typeface="宋体" panose="02010600030101010101" pitchFamily="2" charset="-122"/>
                        </a:rPr>
                        <a:t>pat</a:t>
                      </a:r>
                      <a:r>
                        <a:rPr lang="zh-CN" altLang="en-US" sz="1400" b="0" u="none" dirty="0">
                          <a:latin typeface="宋体" panose="02010600030101010101" pitchFamily="2" charset="-122"/>
                          <a:ea typeface="宋体" panose="02010600030101010101" pitchFamily="2" charset="-122"/>
                          <a:cs typeface="宋体" panose="02010600030101010101" pitchFamily="2" charset="-122"/>
                        </a:rPr>
                        <a:t>的匹配项用</a:t>
                      </a:r>
                      <a:r>
                        <a:rPr lang="en-US" altLang="zh-CN" sz="1400" b="0" u="none" dirty="0" err="1">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latin typeface="宋体" panose="02010600030101010101" pitchFamily="2" charset="-122"/>
                          <a:ea typeface="宋体" panose="02010600030101010101" pitchFamily="2" charset="-122"/>
                          <a:cs typeface="宋体" panose="02010600030101010101" pitchFamily="2" charset="-122"/>
                        </a:rPr>
                        <a:t>替换，返回包含新字符串和替换次数的二元元组，</a:t>
                      </a:r>
                      <a:endParaRPr lang="zh-CN" altLang="en-US" sz="1400" b="0" u="none" dirty="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en-US" altLang="zh-CN" sz="1400" b="0" u="none" dirty="0" err="1">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latin typeface="宋体" panose="02010600030101010101" pitchFamily="2" charset="-122"/>
                          <a:ea typeface="宋体" panose="02010600030101010101" pitchFamily="2" charset="-122"/>
                          <a:cs typeface="宋体" panose="02010600030101010101" pitchFamily="2" charset="-122"/>
                        </a:rPr>
                        <a:t>可以是字符串或返回字符串的可调用对象，</a:t>
                      </a:r>
                      <a:endParaRPr lang="zh-CN" altLang="en-US" sz="1400" b="0" u="none" dirty="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作用于每个匹配的</a:t>
                      </a:r>
                      <a:r>
                        <a:rPr lang="en-US" altLang="zh-CN" sz="1400" b="0" u="none" dirty="0">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latin typeface="宋体" panose="02010600030101010101" pitchFamily="2" charset="-122"/>
                          <a:ea typeface="宋体" panose="02010600030101010101" pitchFamily="2" charset="-122"/>
                          <a:cs typeface="宋体" panose="02010600030101010101" pitchFamily="2" charset="-122"/>
                        </a:rPr>
                        <a:t>对象</a:t>
                      </a:r>
                      <a:endParaRPr lang="en-US" sz="1400" b="0" u="none" dirty="0">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文本占位符 53250"/>
          <p:cNvSpPr>
            <a:spLocks noGrp="1"/>
          </p:cNvSpPr>
          <p:nvPr>
            <p:ph idx="1"/>
          </p:nvPr>
        </p:nvSpPr>
        <p:spPr>
          <a:xfrm>
            <a:off x="891603" y="1661561"/>
            <a:ext cx="7237730" cy="3395345"/>
          </a:xfrm>
        </p:spPr>
        <p:txBody>
          <a:bodyPr anchor="t"/>
          <a:lstStyle/>
          <a:p>
            <a:pPr>
              <a:spcBef>
                <a:spcPct val="0"/>
              </a:spcBef>
              <a:buSzPct val="70000"/>
              <a:buNone/>
            </a:pPr>
            <a:r>
              <a:rPr lang="en-US" altLang="zh-CN" sz="1400" dirty="0">
                <a:latin typeface="Consolas" panose="020B0609020204030204" charset="0"/>
              </a:rPr>
              <a:t>&gt;&gt;&gt; import re                            #</a:t>
            </a:r>
            <a:r>
              <a:rPr lang="en-US" altLang="zh-CN" sz="1400" dirty="0" err="1">
                <a:latin typeface="Consolas" panose="020B0609020204030204" charset="0"/>
              </a:rPr>
              <a:t>导入re模块</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text = 'alpha. beta....gamma delta'  #</a:t>
            </a:r>
            <a:r>
              <a:rPr lang="en-US" altLang="zh-CN" sz="1400" dirty="0" err="1">
                <a:latin typeface="Consolas" panose="020B0609020204030204" charset="0"/>
              </a:rPr>
              <a:t>测试用的字符串</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 ]+', text)       #</a:t>
            </a:r>
            <a:r>
              <a:rPr lang="en-US" altLang="zh-CN" sz="1400" dirty="0" err="1">
                <a:latin typeface="Consolas" panose="020B0609020204030204" charset="0"/>
              </a:rPr>
              <a:t>使用指定字符作为分隔符进行分隔</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 'gamma', 'delta']</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 ]+', text, </a:t>
            </a:r>
            <a:r>
              <a:rPr lang="en-US" altLang="zh-CN" sz="1400" dirty="0" err="1">
                <a:latin typeface="Consolas" panose="020B0609020204030204" charset="0"/>
              </a:rPr>
              <a:t>maxsplit</a:t>
            </a:r>
            <a:r>
              <a:rPr lang="en-US" altLang="zh-CN" sz="1400" dirty="0">
                <a:latin typeface="Consolas" panose="020B0609020204030204" charset="0"/>
              </a:rPr>
              <a:t>=2) #最多分隔2次</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 'gamma delta']</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 ]+', text, </a:t>
            </a:r>
            <a:r>
              <a:rPr lang="en-US" altLang="zh-CN" sz="1400" dirty="0" err="1">
                <a:latin typeface="Consolas" panose="020B0609020204030204" charset="0"/>
              </a:rPr>
              <a:t>maxsplit</a:t>
            </a:r>
            <a:r>
              <a:rPr lang="en-US" altLang="zh-CN" sz="1400" dirty="0">
                <a:latin typeface="Consolas" panose="020B0609020204030204" charset="0"/>
              </a:rPr>
              <a:t>=1) #最多分隔1次</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'beta....gamma delta']</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pat = '[a-</a:t>
            </a:r>
            <a:r>
              <a:rPr lang="en-US" altLang="zh-CN" sz="1400" dirty="0" err="1">
                <a:latin typeface="Consolas" panose="020B0609020204030204" charset="0"/>
              </a:rPr>
              <a:t>zA</a:t>
            </a:r>
            <a:r>
              <a:rPr lang="en-US" altLang="zh-CN" sz="1400" dirty="0">
                <a:latin typeface="Consolas" panose="020B0609020204030204" charset="0"/>
              </a:rPr>
              <a:t>-Z]+'</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re.findall</a:t>
            </a:r>
            <a:r>
              <a:rPr lang="en-US" altLang="zh-CN" sz="1400" dirty="0">
                <a:latin typeface="Consolas" panose="020B0609020204030204" charset="0"/>
              </a:rPr>
              <a:t>(pat, text)                #</a:t>
            </a:r>
            <a:r>
              <a:rPr lang="en-US" altLang="zh-CN" sz="1400" dirty="0" err="1">
                <a:latin typeface="Consolas" panose="020B0609020204030204" charset="0"/>
              </a:rPr>
              <a:t>查找所有单词</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 'gamma', 'delta']</a:t>
            </a:r>
            <a:endParaRPr lang="en-US" altLang="zh-CN" sz="1400" dirty="0">
              <a:solidFill>
                <a:srgbClr val="0000FF"/>
              </a:solidFill>
              <a:latin typeface="Consolas" panose="020B0609020204030204" charset="0"/>
            </a:endParaRPr>
          </a:p>
          <a:p>
            <a:pPr>
              <a:spcBef>
                <a:spcPct val="0"/>
              </a:spcBef>
              <a:buSzPct val="70000"/>
              <a:buNone/>
            </a:pPr>
            <a:endParaRPr lang="en-US" altLang="zh-CN" sz="1400" dirty="0">
              <a:solidFill>
                <a:srgbClr val="0000FF"/>
              </a:solidFill>
              <a:latin typeface="Consolas" panose="020B0609020204030204" charset="0"/>
            </a:endParaRPr>
          </a:p>
          <a:p>
            <a:pPr>
              <a:spcBef>
                <a:spcPct val="0"/>
              </a:spcBef>
              <a:buClr>
                <a:srgbClr val="FF0000"/>
              </a:buClr>
              <a:buSzPct val="70000"/>
              <a:buFont typeface="Wingdings" panose="05000000000000000000" pitchFamily="2" charset="2"/>
              <a:buChar char="n"/>
            </a:pPr>
            <a:r>
              <a:rPr lang="zh-CN" altLang="en-US" sz="1600" dirty="0">
                <a:latin typeface="Consolas" panose="020B0609020204030204" charset="0"/>
              </a:rPr>
              <a:t>把单词中间误写作大写的字母改为小写：</a:t>
            </a:r>
            <a:endParaRPr lang="zh-CN" altLang="en-US" sz="1600" dirty="0">
              <a:latin typeface="Consolas" panose="020B0609020204030204" charset="0"/>
            </a:endParaRPr>
          </a:p>
          <a:p>
            <a:pPr>
              <a:spcBef>
                <a:spcPct val="0"/>
              </a:spcBef>
              <a:buSzPct val="70000"/>
              <a:buNone/>
            </a:pPr>
            <a:r>
              <a:rPr lang="zh-CN" altLang="en-US" sz="1400" dirty="0">
                <a:latin typeface="Consolas" panose="020B0609020204030204" charset="0"/>
              </a:rPr>
              <a:t>import re</a:t>
            </a:r>
            <a:endParaRPr lang="zh-CN" altLang="en-US" sz="1400" dirty="0">
              <a:latin typeface="Consolas" panose="020B0609020204030204" charset="0"/>
            </a:endParaRPr>
          </a:p>
          <a:p>
            <a:pPr>
              <a:spcBef>
                <a:spcPct val="0"/>
              </a:spcBef>
              <a:buSzPct val="70000"/>
              <a:buNone/>
            </a:pPr>
            <a:r>
              <a:rPr lang="zh-CN" altLang="en-US" sz="1400" dirty="0">
                <a:latin typeface="Consolas" panose="020B0609020204030204" charset="0"/>
              </a:rPr>
              <a:t>def checkModify(s):</a:t>
            </a:r>
            <a:endParaRPr lang="zh-CN" altLang="en-US" sz="1400" dirty="0">
              <a:latin typeface="Consolas" panose="020B0609020204030204" charset="0"/>
            </a:endParaRPr>
          </a:p>
          <a:p>
            <a:pPr>
              <a:spcBef>
                <a:spcPct val="0"/>
              </a:spcBef>
              <a:buSzPct val="70000"/>
              <a:buNone/>
            </a:pPr>
            <a:r>
              <a:rPr lang="zh-CN" altLang="en-US" sz="1400" dirty="0">
                <a:latin typeface="Consolas" panose="020B0609020204030204" charset="0"/>
              </a:rPr>
              <a:t>    return re.sub(r'\b(\w)(\w+)(\w)\b',</a:t>
            </a:r>
            <a:endParaRPr lang="zh-CN" altLang="en-US" sz="1400" dirty="0">
              <a:latin typeface="Consolas" panose="020B0609020204030204" charset="0"/>
            </a:endParaRPr>
          </a:p>
          <a:p>
            <a:pPr>
              <a:spcBef>
                <a:spcPct val="0"/>
              </a:spcBef>
              <a:buSzPct val="70000"/>
              <a:buNone/>
            </a:pPr>
            <a:r>
              <a:rPr lang="zh-CN" altLang="en-US" sz="1400" dirty="0">
                <a:latin typeface="Consolas" panose="020B0609020204030204" charset="0"/>
              </a:rPr>
              <a:t>                  lambda x: x.group(1)+x.group(2).lower()+x.group(3),</a:t>
            </a:r>
            <a:endParaRPr lang="zh-CN" altLang="en-US" sz="1400" dirty="0">
              <a:latin typeface="Consolas" panose="020B0609020204030204" charset="0"/>
            </a:endParaRPr>
          </a:p>
          <a:p>
            <a:pPr>
              <a:spcBef>
                <a:spcPct val="0"/>
              </a:spcBef>
              <a:buSzPct val="70000"/>
              <a:buNone/>
            </a:pPr>
            <a:r>
              <a:rPr lang="zh-CN" altLang="en-US" sz="1400" dirty="0">
                <a:latin typeface="Consolas" panose="020B0609020204030204" charset="0"/>
              </a:rPr>
              <a:t>                  s)</a:t>
            </a:r>
            <a:endParaRPr lang="zh-CN" altLang="en-US" sz="1400" dirty="0">
              <a:latin typeface="Consolas" panose="020B0609020204030204" charset="0"/>
            </a:endParaRPr>
          </a:p>
          <a:p>
            <a:pPr>
              <a:spcBef>
                <a:spcPct val="0"/>
              </a:spcBef>
              <a:buSzPct val="70000"/>
              <a:buNone/>
            </a:pPr>
            <a:r>
              <a:rPr lang="zh-CN" altLang="en-US" sz="1400" dirty="0">
                <a:latin typeface="Consolas" panose="020B0609020204030204" charset="0"/>
              </a:rPr>
              <a:t>print(checkModify('aBc ABBC D eeee fFFFfF'))</a:t>
            </a:r>
            <a:endParaRPr lang="zh-CN" altLang="en-US" sz="1400" dirty="0">
              <a:latin typeface="Consolas" panose="020B0609020204030204" charset="0"/>
            </a:endParaRPr>
          </a:p>
        </p:txBody>
      </p:sp>
      <p:sp>
        <p:nvSpPr>
          <p:cNvPr id="11878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2" name="矩形 1"/>
          <p:cNvSpPr/>
          <p:nvPr/>
        </p:nvSpPr>
        <p:spPr>
          <a:xfrm>
            <a:off x="908091" y="5764614"/>
            <a:ext cx="2502032" cy="369332"/>
          </a:xfrm>
          <a:prstGeom prst="rect">
            <a:avLst/>
          </a:prstGeom>
        </p:spPr>
        <p:txBody>
          <a:bodyPr wrap="none">
            <a:spAutoFit/>
          </a:bodyPr>
          <a:lstStyle/>
          <a:p>
            <a:r>
              <a:rPr lang="zh-CN" altLang="en-US" dirty="0">
                <a:solidFill>
                  <a:srgbClr val="0000FF"/>
                </a:solidFill>
              </a:rPr>
              <a:t>abc AbbC D eeee fffffF</a:t>
            </a:r>
            <a:endParaRPr lang="zh-CN" altLang="en-US" dirty="0">
              <a:solidFill>
                <a:srgbClr val="0000FF"/>
              </a:solidFill>
            </a:endParaRPr>
          </a:p>
        </p:txBody>
      </p:sp>
      <p:pic>
        <p:nvPicPr>
          <p:cNvPr id="4" name="图片 3"/>
          <p:cNvPicPr>
            <a:picLocks noChangeAspect="1"/>
          </p:cNvPicPr>
          <p:nvPr/>
        </p:nvPicPr>
        <p:blipFill>
          <a:blip r:embed="rId2"/>
          <a:stretch>
            <a:fillRect/>
          </a:stretch>
        </p:blipFill>
        <p:spPr>
          <a:xfrm>
            <a:off x="5001916" y="944387"/>
            <a:ext cx="4104850" cy="3284403"/>
          </a:xfrm>
          <a:prstGeom prst="rect">
            <a:avLst/>
          </a:prstGeom>
        </p:spPr>
      </p:pic>
      <p:pic>
        <p:nvPicPr>
          <p:cNvPr id="11" name="图片 10"/>
          <p:cNvPicPr>
            <a:picLocks noChangeAspect="1"/>
          </p:cNvPicPr>
          <p:nvPr/>
        </p:nvPicPr>
        <p:blipFill>
          <a:blip r:embed="rId3"/>
          <a:stretch>
            <a:fillRect/>
          </a:stretch>
        </p:blipFill>
        <p:spPr>
          <a:xfrm>
            <a:off x="3913621" y="965692"/>
            <a:ext cx="5230379" cy="3852680"/>
          </a:xfrm>
          <a:prstGeom prst="rect">
            <a:avLst/>
          </a:prstGeom>
        </p:spPr>
      </p:pic>
      <p:pic>
        <p:nvPicPr>
          <p:cNvPr id="13" name="图片 12"/>
          <p:cNvPicPr>
            <a:picLocks noChangeAspect="1"/>
          </p:cNvPicPr>
          <p:nvPr/>
        </p:nvPicPr>
        <p:blipFill>
          <a:blip r:embed="rId4"/>
          <a:stretch>
            <a:fillRect/>
          </a:stretch>
        </p:blipFill>
        <p:spPr>
          <a:xfrm>
            <a:off x="3708747" y="5836918"/>
            <a:ext cx="5398019" cy="1021082"/>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7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7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7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7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7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878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78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878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878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8786">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786">
                                            <p:txEl>
                                              <p:pRg st="13" end="1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8786">
                                            <p:txEl>
                                              <p:pRg st="14" end="1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8786">
                                            <p:txEl>
                                              <p:pRg st="15" end="1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8786">
                                            <p:txEl>
                                              <p:pRg st="16" end="1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8786">
                                            <p:txEl>
                                              <p:pRg st="17" end="17"/>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8786">
                                            <p:txEl>
                                              <p:pRg st="18" end="1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additive="base">
                                        <p:cTn id="85" dur="500" fill="hold"/>
                                        <p:tgtEl>
                                          <p:spTgt spid="2"/>
                                        </p:tgtEl>
                                        <p:attrNameLst>
                                          <p:attrName>ppt_x</p:attrName>
                                        </p:attrNameLst>
                                      </p:cBhvr>
                                      <p:tavLst>
                                        <p:tav tm="0">
                                          <p:val>
                                            <p:strVal val="#ppt_x"/>
                                          </p:val>
                                        </p:tav>
                                        <p:tav tm="100000">
                                          <p:val>
                                            <p:strVal val="#ppt_x"/>
                                          </p:val>
                                        </p:tav>
                                      </p:tavLst>
                                    </p:anim>
                                    <p:anim calcmode="lin" valueType="num">
                                      <p:cBhvr additive="base">
                                        <p:cTn id="8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ppt_x"/>
                                          </p:val>
                                        </p:tav>
                                        <p:tav tm="100000">
                                          <p:val>
                                            <p:strVal val="#ppt_x"/>
                                          </p:val>
                                        </p:tav>
                                      </p:tavLst>
                                    </p:anim>
                                    <p:anim calcmode="lin" valueType="num">
                                      <p:cBhvr additive="base">
                                        <p:cTn id="9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uiExpand="1" build="p"/>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re.sub</a:t>
            </a:r>
            <a:r>
              <a:rPr lang="en-US" altLang="zh-CN" dirty="0"/>
              <a:t>()</a:t>
            </a:r>
            <a:r>
              <a:rPr lang="zh-CN" altLang="en-US" dirty="0"/>
              <a:t>使用详解</a:t>
            </a:r>
            <a:endParaRPr lang="zh-CN" altLang="en-US" dirty="0"/>
          </a:p>
        </p:txBody>
      </p:sp>
      <p:sp>
        <p:nvSpPr>
          <p:cNvPr id="3" name="内容占位符 2"/>
          <p:cNvSpPr>
            <a:spLocks noGrp="1"/>
          </p:cNvSpPr>
          <p:nvPr>
            <p:ph idx="1"/>
          </p:nvPr>
        </p:nvSpPr>
        <p:spPr>
          <a:xfrm>
            <a:off x="457200" y="980728"/>
            <a:ext cx="8229600" cy="6120680"/>
          </a:xfrm>
        </p:spPr>
        <p:txBody>
          <a:bodyPr/>
          <a:lstStyle/>
          <a:p>
            <a:pPr marL="0" indent="0" algn="l">
              <a:buNone/>
            </a:pPr>
            <a:r>
              <a:rPr lang="en-US" altLang="zh-CN" sz="1300" b="0" i="0" dirty="0" err="1">
                <a:solidFill>
                  <a:srgbClr val="333333"/>
                </a:solidFill>
                <a:effectLst/>
                <a:latin typeface="Verdana" panose="020B0604030504040204" pitchFamily="34" charset="0"/>
              </a:rPr>
              <a:t>re.sub</a:t>
            </a:r>
            <a:r>
              <a:rPr lang="en-US" altLang="zh-CN" sz="1300" b="0" i="0" dirty="0">
                <a:solidFill>
                  <a:srgbClr val="333333"/>
                </a:solidFill>
                <a:effectLst/>
                <a:latin typeface="Verdana" panose="020B0604030504040204" pitchFamily="34" charset="0"/>
              </a:rPr>
              <a:t> </a:t>
            </a:r>
            <a:r>
              <a:rPr lang="zh-CN" altLang="en-US" sz="1300" b="0" i="0" dirty="0">
                <a:solidFill>
                  <a:srgbClr val="333333"/>
                </a:solidFill>
                <a:effectLst/>
                <a:latin typeface="Verdana" panose="020B0604030504040204" pitchFamily="34" charset="0"/>
              </a:rPr>
              <a:t>语法：</a:t>
            </a:r>
            <a:r>
              <a:rPr lang="en-US" altLang="zh-CN" sz="1300" b="0" i="0" dirty="0" err="1">
                <a:solidFill>
                  <a:srgbClr val="FF0000"/>
                </a:solidFill>
                <a:effectLst/>
                <a:latin typeface="Verdana" panose="020B0604030504040204" pitchFamily="34" charset="0"/>
              </a:rPr>
              <a:t>re.sub</a:t>
            </a:r>
            <a:r>
              <a:rPr lang="en-US" altLang="zh-CN" sz="1300" b="0" i="0" dirty="0">
                <a:solidFill>
                  <a:srgbClr val="FF0000"/>
                </a:solidFill>
                <a:effectLst/>
                <a:latin typeface="Verdana" panose="020B0604030504040204" pitchFamily="34" charset="0"/>
              </a:rPr>
              <a:t>(pattern, </a:t>
            </a:r>
            <a:r>
              <a:rPr lang="en-US" altLang="zh-CN" sz="1300" b="0" i="0" dirty="0" err="1">
                <a:solidFill>
                  <a:srgbClr val="FF0000"/>
                </a:solidFill>
                <a:effectLst/>
                <a:latin typeface="Verdana" panose="020B0604030504040204" pitchFamily="34" charset="0"/>
              </a:rPr>
              <a:t>repl</a:t>
            </a:r>
            <a:r>
              <a:rPr lang="en-US" altLang="zh-CN" sz="1300" b="0" i="0" dirty="0">
                <a:solidFill>
                  <a:srgbClr val="FF0000"/>
                </a:solidFill>
                <a:effectLst/>
                <a:latin typeface="Verdana" panose="020B0604030504040204" pitchFamily="34" charset="0"/>
              </a:rPr>
              <a:t>, string, count=0, flags=0)</a:t>
            </a:r>
            <a:endParaRPr lang="en-US" altLang="zh-CN" sz="1300" b="0" i="0" dirty="0">
              <a:solidFill>
                <a:srgbClr val="333333"/>
              </a:solidFill>
              <a:effectLst/>
              <a:latin typeface="Verdana" panose="020B0604030504040204" pitchFamily="34" charset="0"/>
            </a:endParaRPr>
          </a:p>
          <a:p>
            <a:pPr marL="0" indent="0" algn="l">
              <a:buNone/>
            </a:pPr>
            <a:r>
              <a:rPr lang="zh-CN" altLang="en-US" sz="1300" b="0" i="0" dirty="0">
                <a:solidFill>
                  <a:srgbClr val="333333"/>
                </a:solidFill>
                <a:effectLst/>
                <a:latin typeface="Verdana" panose="020B0604030504040204" pitchFamily="34" charset="0"/>
              </a:rPr>
              <a:t>   前三个必选参数：</a:t>
            </a:r>
            <a:r>
              <a:rPr lang="en-US" altLang="zh-CN" sz="1300" b="0" i="0" dirty="0">
                <a:solidFill>
                  <a:srgbClr val="333333"/>
                </a:solidFill>
                <a:effectLst/>
                <a:latin typeface="Verdana" panose="020B0604030504040204" pitchFamily="34" charset="0"/>
              </a:rPr>
              <a:t>pattern, </a:t>
            </a:r>
            <a:r>
              <a:rPr lang="en-US" altLang="zh-CN" sz="1300" b="0" i="0" dirty="0" err="1">
                <a:solidFill>
                  <a:srgbClr val="333333"/>
                </a:solidFill>
                <a:effectLst/>
                <a:latin typeface="Verdana" panose="020B0604030504040204" pitchFamily="34" charset="0"/>
              </a:rPr>
              <a:t>repl</a:t>
            </a:r>
            <a:r>
              <a:rPr lang="en-US" altLang="zh-CN" sz="1300" b="0" i="0" dirty="0">
                <a:solidFill>
                  <a:srgbClr val="333333"/>
                </a:solidFill>
                <a:effectLst/>
                <a:latin typeface="Verdana" panose="020B0604030504040204" pitchFamily="34" charset="0"/>
              </a:rPr>
              <a:t>, string</a:t>
            </a:r>
            <a:r>
              <a:rPr lang="zh-CN" altLang="en-US" sz="1300" b="0" i="0" dirty="0">
                <a:solidFill>
                  <a:srgbClr val="333333"/>
                </a:solidFill>
                <a:effectLst/>
                <a:latin typeface="Verdana" panose="020B0604030504040204" pitchFamily="34" charset="0"/>
              </a:rPr>
              <a:t>，后两个可选参数：</a:t>
            </a:r>
            <a:r>
              <a:rPr lang="en-US" altLang="zh-CN" sz="1300" b="0" i="0" dirty="0">
                <a:solidFill>
                  <a:srgbClr val="333333"/>
                </a:solidFill>
                <a:effectLst/>
                <a:latin typeface="Verdana" panose="020B0604030504040204" pitchFamily="34" charset="0"/>
              </a:rPr>
              <a:t>count, flags</a:t>
            </a:r>
            <a:endParaRPr lang="en-US" altLang="zh-CN" sz="1300" b="0" i="0" dirty="0">
              <a:solidFill>
                <a:srgbClr val="333333"/>
              </a:solidFill>
              <a:effectLst/>
              <a:latin typeface="Verdana" panose="020B0604030504040204" pitchFamily="34" charset="0"/>
            </a:endParaRPr>
          </a:p>
          <a:p>
            <a:pPr marL="0" indent="0" algn="l">
              <a:buNone/>
            </a:pPr>
            <a:r>
              <a:rPr lang="en-US" altLang="zh-CN" sz="1400" b="1" i="0" dirty="0">
                <a:solidFill>
                  <a:srgbClr val="333333"/>
                </a:solidFill>
                <a:effectLst/>
                <a:latin typeface="Verdana" panose="020B0604030504040204" pitchFamily="34" charset="0"/>
              </a:rPr>
              <a:t>1</a:t>
            </a:r>
            <a:r>
              <a:rPr lang="zh-CN" altLang="en-US" sz="1400" b="1" i="0" dirty="0">
                <a:solidFill>
                  <a:srgbClr val="333333"/>
                </a:solidFill>
                <a:effectLst/>
                <a:latin typeface="Verdana" panose="020B0604030504040204" pitchFamily="34" charset="0"/>
              </a:rPr>
              <a:t>、</a:t>
            </a:r>
            <a:r>
              <a:rPr lang="en-US" altLang="zh-CN" sz="1400" b="1" i="0" dirty="0">
                <a:solidFill>
                  <a:srgbClr val="333333"/>
                </a:solidFill>
                <a:effectLst/>
                <a:latin typeface="Verdana" panose="020B0604030504040204" pitchFamily="34" charset="0"/>
              </a:rPr>
              <a:t>pattern</a:t>
            </a:r>
            <a:r>
              <a:rPr lang="zh-CN" altLang="en-US" sz="1400" b="1" i="0" dirty="0">
                <a:solidFill>
                  <a:srgbClr val="333333"/>
                </a:solidFill>
                <a:effectLst/>
                <a:latin typeface="Verdana" panose="020B0604030504040204" pitchFamily="34" charset="0"/>
              </a:rPr>
              <a:t>，表示正则中的模式字符串</a:t>
            </a:r>
            <a:endParaRPr lang="zh-CN" altLang="en-US" sz="1400" b="0" i="0" dirty="0">
              <a:solidFill>
                <a:srgbClr val="333333"/>
              </a:solidFill>
              <a:effectLst/>
              <a:latin typeface="Verdana" panose="020B0604030504040204" pitchFamily="34" charset="0"/>
            </a:endParaRPr>
          </a:p>
          <a:p>
            <a:pPr marL="0" indent="0" algn="l">
              <a:buNone/>
            </a:pPr>
            <a:r>
              <a:rPr lang="en-US" altLang="zh-CN" sz="1400" dirty="0">
                <a:solidFill>
                  <a:srgbClr val="333333"/>
                </a:solidFill>
                <a:latin typeface="Verdana" panose="020B0604030504040204" pitchFamily="34" charset="0"/>
              </a:rPr>
              <a:t>    </a:t>
            </a:r>
            <a:r>
              <a:rPr lang="zh-CN" altLang="en-US" sz="1400" b="0" i="0" dirty="0">
                <a:solidFill>
                  <a:srgbClr val="FF6600"/>
                </a:solidFill>
                <a:effectLst/>
                <a:latin typeface="Verdana" panose="020B0604030504040204" pitchFamily="34" charset="0"/>
              </a:rPr>
              <a:t>反斜杠加数字（</a:t>
            </a:r>
            <a:r>
              <a:rPr lang="en-US" altLang="zh-CN" sz="1400" b="0" i="0" dirty="0">
                <a:solidFill>
                  <a:srgbClr val="FF6600"/>
                </a:solidFill>
                <a:effectLst/>
                <a:latin typeface="Verdana" panose="020B0604030504040204" pitchFamily="34" charset="0"/>
              </a:rPr>
              <a:t>\n</a:t>
            </a:r>
            <a:r>
              <a:rPr lang="zh-CN" altLang="en-US" sz="1400" b="0" i="0" dirty="0">
                <a:solidFill>
                  <a:srgbClr val="FF6600"/>
                </a:solidFill>
                <a:effectLst/>
                <a:latin typeface="Verdana" panose="020B0604030504040204" pitchFamily="34" charset="0"/>
              </a:rPr>
              <a:t>）表示对应匹配的组，也就是用之前匹配到的字符串补充到这个位置，</a:t>
            </a:r>
            <a:endParaRPr lang="zh-CN" altLang="en-US" sz="1400" b="0" i="0" dirty="0">
              <a:solidFill>
                <a:srgbClr val="FF6600"/>
              </a:solidFill>
              <a:effectLst/>
              <a:latin typeface="Verdana" panose="020B0604030504040204" pitchFamily="34" charset="0"/>
            </a:endParaRPr>
          </a:p>
          <a:p>
            <a:pPr marL="0" indent="0" algn="l">
              <a:buNone/>
            </a:pPr>
            <a:r>
              <a:rPr lang="en-US" altLang="zh-CN" sz="1400" b="1" i="0" dirty="0">
                <a:solidFill>
                  <a:srgbClr val="333333"/>
                </a:solidFill>
                <a:effectLst/>
                <a:latin typeface="Verdana" panose="020B0604030504040204" pitchFamily="34" charset="0"/>
              </a:rPr>
              <a:t>2</a:t>
            </a:r>
            <a:r>
              <a:rPr lang="zh-CN" altLang="en-US" sz="1400" b="1" i="0" dirty="0">
                <a:solidFill>
                  <a:srgbClr val="333333"/>
                </a:solidFill>
                <a:effectLst/>
                <a:latin typeface="Verdana" panose="020B0604030504040204" pitchFamily="34" charset="0"/>
              </a:rPr>
              <a:t>、</a:t>
            </a:r>
            <a:r>
              <a:rPr lang="en-US" altLang="zh-CN" sz="1400" b="1" i="0" dirty="0" err="1">
                <a:solidFill>
                  <a:srgbClr val="333333"/>
                </a:solidFill>
                <a:effectLst/>
                <a:latin typeface="Verdana" panose="020B0604030504040204" pitchFamily="34" charset="0"/>
              </a:rPr>
              <a:t>repl</a:t>
            </a:r>
            <a:r>
              <a:rPr lang="zh-CN" altLang="en-US" sz="1400" b="1" i="0" dirty="0">
                <a:solidFill>
                  <a:srgbClr val="333333"/>
                </a:solidFill>
                <a:effectLst/>
                <a:latin typeface="Verdana" panose="020B0604030504040204" pitchFamily="34" charset="0"/>
              </a:rPr>
              <a:t>，表示要被替换的，可以是字符串也可以是函数</a:t>
            </a:r>
            <a:endParaRPr lang="zh-CN" altLang="en-US" sz="1400" b="0" i="0" dirty="0">
              <a:solidFill>
                <a:srgbClr val="333333"/>
              </a:solidFill>
              <a:effectLst/>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如果是字符串，则所有的反斜杠转义字符都会被处理</a:t>
            </a:r>
            <a:endParaRPr lang="zh-CN" altLang="en-US" sz="1400" dirty="0">
              <a:solidFill>
                <a:srgbClr val="333333"/>
              </a:solidFill>
              <a:latin typeface="Verdana" panose="020B0604030504040204" pitchFamily="34" charset="0"/>
            </a:endParaRPr>
          </a:p>
          <a:p>
            <a:pPr marL="0" indent="0" algn="l">
              <a:buNone/>
            </a:pPr>
            <a:r>
              <a:rPr lang="en-US" altLang="zh-CN" sz="1400" dirty="0">
                <a:solidFill>
                  <a:srgbClr val="333333"/>
                </a:solidFill>
                <a:latin typeface="Verdana" panose="020B0604030504040204" pitchFamily="34" charset="0"/>
              </a:rPr>
              <a:t>    \n</a:t>
            </a:r>
            <a:r>
              <a:rPr lang="zh-CN" altLang="en-US" sz="1400" dirty="0">
                <a:solidFill>
                  <a:srgbClr val="333333"/>
                </a:solidFill>
                <a:latin typeface="Verdana" panose="020B0604030504040204" pitchFamily="34" charset="0"/>
              </a:rPr>
              <a:t>：处理换行符  </a:t>
            </a:r>
            <a:r>
              <a:rPr lang="en-US" altLang="zh-CN" sz="1400" dirty="0">
                <a:solidFill>
                  <a:srgbClr val="333333"/>
                </a:solidFill>
                <a:latin typeface="Verdana" panose="020B0604030504040204" pitchFamily="34" charset="0"/>
              </a:rPr>
              <a:t>\r </a:t>
            </a:r>
            <a:r>
              <a:rPr lang="zh-CN" altLang="en-US" sz="1400" dirty="0">
                <a:solidFill>
                  <a:srgbClr val="333333"/>
                </a:solidFill>
                <a:latin typeface="Verdana" panose="020B0604030504040204" pitchFamily="34" charset="0"/>
              </a:rPr>
              <a:t>：处理回车符</a:t>
            </a:r>
            <a:endParaRPr lang="zh-CN" altLang="en-US" sz="1400" dirty="0">
              <a:solidFill>
                <a:srgbClr val="333333"/>
              </a:solidFill>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不能被识别的转义字符，则只是被识别为普通的字符，例如：</a:t>
            </a:r>
            <a:r>
              <a:rPr lang="en-US" altLang="zh-CN" sz="1400" dirty="0">
                <a:solidFill>
                  <a:srgbClr val="333333"/>
                </a:solidFill>
                <a:latin typeface="Verdana" panose="020B0604030504040204" pitchFamily="34" charset="0"/>
              </a:rPr>
              <a:t>\j</a:t>
            </a:r>
            <a:r>
              <a:rPr lang="zh-CN" altLang="en-US" sz="1400" dirty="0">
                <a:solidFill>
                  <a:srgbClr val="333333"/>
                </a:solidFill>
                <a:latin typeface="Verdana" panose="020B0604030504040204" pitchFamily="34" charset="0"/>
              </a:rPr>
              <a:t>被处理为</a:t>
            </a:r>
            <a:r>
              <a:rPr lang="en-US" altLang="zh-CN" sz="1400" dirty="0">
                <a:solidFill>
                  <a:srgbClr val="333333"/>
                </a:solidFill>
                <a:latin typeface="Verdana" panose="020B0604030504040204" pitchFamily="34" charset="0"/>
              </a:rPr>
              <a:t>j</a:t>
            </a:r>
            <a:r>
              <a:rPr lang="zh-CN" altLang="en-US" sz="1400" dirty="0">
                <a:solidFill>
                  <a:srgbClr val="333333"/>
                </a:solidFill>
                <a:latin typeface="Verdana" panose="020B0604030504040204" pitchFamily="34" charset="0"/>
              </a:rPr>
              <a:t>这个字母本身</a:t>
            </a:r>
            <a:endParaRPr lang="zh-CN" altLang="en-US" sz="1400" dirty="0">
              <a:solidFill>
                <a:srgbClr val="333333"/>
              </a:solidFill>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反斜杠加</a:t>
            </a:r>
            <a:r>
              <a:rPr lang="en-US" altLang="zh-CN" sz="1400" dirty="0">
                <a:solidFill>
                  <a:srgbClr val="333333"/>
                </a:solidFill>
                <a:latin typeface="Verdana" panose="020B0604030504040204" pitchFamily="34" charset="0"/>
              </a:rPr>
              <a:t>g</a:t>
            </a:r>
            <a:r>
              <a:rPr lang="zh-CN" altLang="en-US" sz="1400" dirty="0">
                <a:solidFill>
                  <a:srgbClr val="333333"/>
                </a:solidFill>
                <a:latin typeface="Verdana" panose="020B0604030504040204" pitchFamily="34" charset="0"/>
              </a:rPr>
              <a:t>以及中括号内一个名字，即</a:t>
            </a:r>
            <a:r>
              <a:rPr lang="en-US" altLang="zh-CN" sz="1400" dirty="0">
                <a:solidFill>
                  <a:srgbClr val="333333"/>
                </a:solidFill>
                <a:latin typeface="Verdana" panose="020B0604030504040204" pitchFamily="34" charset="0"/>
              </a:rPr>
              <a:t>\g&lt;name&gt;</a:t>
            </a:r>
            <a:r>
              <a:rPr lang="zh-CN" altLang="en-US" sz="1400" dirty="0">
                <a:solidFill>
                  <a:srgbClr val="333333"/>
                </a:solidFill>
                <a:latin typeface="Verdana" panose="020B0604030504040204" pitchFamily="34" charset="0"/>
              </a:rPr>
              <a:t>对应命名了的组</a:t>
            </a:r>
            <a:endParaRPr lang="en-US" altLang="zh-CN" sz="1400" dirty="0">
              <a:solidFill>
                <a:srgbClr val="333333"/>
              </a:solidFill>
              <a:latin typeface="Verdana" panose="020B0604030504040204" pitchFamily="34" charset="0"/>
            </a:endParaRPr>
          </a:p>
          <a:p>
            <a:pPr marL="0" indent="0" algn="l">
              <a:buNone/>
            </a:pPr>
            <a:r>
              <a:rPr lang="en-US" altLang="zh-CN" sz="1400" b="0" i="0" dirty="0">
                <a:solidFill>
                  <a:srgbClr val="333333"/>
                </a:solidFill>
                <a:effectLst/>
                <a:latin typeface="Verdana" panose="020B0604030504040204" pitchFamily="34" charset="0"/>
              </a:rPr>
              <a:t>3</a:t>
            </a:r>
            <a:r>
              <a:rPr lang="zh-CN" altLang="en-US" sz="1400" b="0" i="0" dirty="0">
                <a:solidFill>
                  <a:srgbClr val="333333"/>
                </a:solidFill>
                <a:effectLst/>
                <a:latin typeface="Verdana" panose="020B0604030504040204" pitchFamily="34" charset="0"/>
              </a:rPr>
              <a:t>、</a:t>
            </a:r>
            <a:r>
              <a:rPr lang="en-US" altLang="zh-CN" sz="1400" b="0" i="0" dirty="0">
                <a:solidFill>
                  <a:srgbClr val="333333"/>
                </a:solidFill>
                <a:effectLst/>
                <a:latin typeface="Verdana" panose="020B0604030504040204" pitchFamily="34" charset="0"/>
              </a:rPr>
              <a:t>string</a:t>
            </a:r>
            <a:r>
              <a:rPr lang="zh-CN" altLang="en-US" sz="1400" b="0" i="0" dirty="0">
                <a:solidFill>
                  <a:srgbClr val="333333"/>
                </a:solidFill>
                <a:effectLst/>
                <a:latin typeface="Verdana" panose="020B0604030504040204" pitchFamily="34" charset="0"/>
              </a:rPr>
              <a:t>，要处理的字符串，即替换后的结果字符串，若过滤则设置为空 </a:t>
            </a:r>
            <a:r>
              <a:rPr lang="en-US" altLang="zh-CN" sz="1400" b="0" i="0" dirty="0">
                <a:solidFill>
                  <a:srgbClr val="333333"/>
                </a:solidFill>
                <a:effectLst/>
                <a:latin typeface="Verdana" panose="020B0604030504040204" pitchFamily="34" charset="0"/>
              </a:rPr>
              <a:t>''</a:t>
            </a:r>
            <a:endParaRPr lang="en-US" altLang="zh-CN" sz="1400" b="0" i="0" dirty="0">
              <a:solidFill>
                <a:srgbClr val="333333"/>
              </a:solidFill>
              <a:effectLst/>
              <a:latin typeface="Verdana" panose="020B0604030504040204" pitchFamily="34" charset="0"/>
            </a:endParaRPr>
          </a:p>
          <a:p>
            <a:pPr marL="0" indent="0" algn="l">
              <a:buNone/>
            </a:pPr>
            <a:r>
              <a:rPr lang="en-US" altLang="zh-CN" sz="1400" b="0" i="0" dirty="0">
                <a:solidFill>
                  <a:srgbClr val="333333"/>
                </a:solidFill>
                <a:effectLst/>
                <a:latin typeface="Verdana" panose="020B0604030504040204" pitchFamily="34" charset="0"/>
              </a:rPr>
              <a:t>4</a:t>
            </a:r>
            <a:r>
              <a:rPr lang="zh-CN" altLang="en-US" sz="1400" b="0" i="0" dirty="0">
                <a:solidFill>
                  <a:srgbClr val="333333"/>
                </a:solidFill>
                <a:effectLst/>
                <a:latin typeface="Verdana" panose="020B0604030504040204" pitchFamily="34" charset="0"/>
              </a:rPr>
              <a:t>、</a:t>
            </a:r>
            <a:r>
              <a:rPr lang="en-US" altLang="zh-CN" sz="1400" b="0" i="0" dirty="0">
                <a:solidFill>
                  <a:srgbClr val="333333"/>
                </a:solidFill>
                <a:effectLst/>
                <a:latin typeface="Verdana" panose="020B0604030504040204" pitchFamily="34" charset="0"/>
              </a:rPr>
              <a:t>count</a:t>
            </a:r>
            <a:r>
              <a:rPr lang="zh-CN" altLang="en-US" sz="1400" b="0" i="0" dirty="0">
                <a:solidFill>
                  <a:srgbClr val="333333"/>
                </a:solidFill>
                <a:effectLst/>
                <a:latin typeface="Verdana" panose="020B0604030504040204" pitchFamily="34" charset="0"/>
              </a:rPr>
              <a:t>，限定替换的个数，默认为空或</a:t>
            </a:r>
            <a:r>
              <a:rPr lang="en-US" altLang="zh-CN" sz="1400" b="0" i="0" dirty="0">
                <a:solidFill>
                  <a:srgbClr val="333333"/>
                </a:solidFill>
                <a:effectLst/>
                <a:latin typeface="Verdana" panose="020B0604030504040204" pitchFamily="34" charset="0"/>
              </a:rPr>
              <a:t>0</a:t>
            </a:r>
            <a:r>
              <a:rPr lang="zh-CN" altLang="en-US" sz="1400" b="0" i="0" dirty="0">
                <a:solidFill>
                  <a:srgbClr val="333333"/>
                </a:solidFill>
                <a:effectLst/>
                <a:latin typeface="Verdana" panose="020B0604030504040204" pitchFamily="34" charset="0"/>
              </a:rPr>
              <a:t>，表示替换所有</a:t>
            </a:r>
            <a:endParaRPr lang="zh-CN" altLang="en-US" sz="1400" b="0" i="0" dirty="0">
              <a:solidFill>
                <a:srgbClr val="333333"/>
              </a:solidFill>
              <a:effectLst/>
              <a:latin typeface="Verdana" panose="020B0604030504040204" pitchFamily="34" charset="0"/>
            </a:endParaRPr>
          </a:p>
          <a:p>
            <a:pPr marL="0" indent="0" algn="l">
              <a:buNone/>
            </a:pPr>
            <a:r>
              <a:rPr lang="en-US" altLang="zh-CN" sz="1400" b="1" i="0" dirty="0">
                <a:solidFill>
                  <a:srgbClr val="333333"/>
                </a:solidFill>
                <a:effectLst/>
                <a:latin typeface="Verdana" panose="020B0604030504040204" pitchFamily="34" charset="0"/>
              </a:rPr>
              <a:t>5</a:t>
            </a:r>
            <a:r>
              <a:rPr lang="zh-CN" altLang="en-US" sz="1400" b="1" i="0" dirty="0">
                <a:solidFill>
                  <a:srgbClr val="333333"/>
                </a:solidFill>
                <a:effectLst/>
                <a:latin typeface="Verdana" panose="020B0604030504040204" pitchFamily="34" charset="0"/>
              </a:rPr>
              <a:t>、</a:t>
            </a:r>
            <a:r>
              <a:rPr lang="en-US" altLang="zh-CN" sz="1400" b="1" i="0" dirty="0">
                <a:solidFill>
                  <a:srgbClr val="333333"/>
                </a:solidFill>
                <a:effectLst/>
                <a:latin typeface="Verdana" panose="020B0604030504040204" pitchFamily="34" charset="0"/>
              </a:rPr>
              <a:t>flags</a:t>
            </a:r>
            <a:r>
              <a:rPr lang="zh-CN" altLang="en-US" sz="1400" b="1" i="0" dirty="0">
                <a:solidFill>
                  <a:srgbClr val="333333"/>
                </a:solidFill>
                <a:effectLst/>
                <a:latin typeface="Verdana" panose="020B0604030504040204" pitchFamily="34" charset="0"/>
              </a:rPr>
              <a:t>，匹配模式</a:t>
            </a:r>
            <a:endParaRPr lang="zh-CN" altLang="en-US" sz="1400" b="0" i="0" dirty="0">
              <a:solidFill>
                <a:srgbClr val="333333"/>
              </a:solidFill>
              <a:effectLst/>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可以使用按位或‘</a:t>
            </a:r>
            <a:r>
              <a:rPr lang="en-US" altLang="zh-CN" sz="1400" dirty="0">
                <a:solidFill>
                  <a:srgbClr val="333333"/>
                </a:solidFill>
                <a:latin typeface="Verdana" panose="020B0604030504040204" pitchFamily="34" charset="0"/>
              </a:rPr>
              <a:t>|‘</a:t>
            </a:r>
            <a:r>
              <a:rPr lang="zh-CN" altLang="en-US" sz="1400" dirty="0">
                <a:solidFill>
                  <a:srgbClr val="333333"/>
                </a:solidFill>
                <a:latin typeface="Verdana" panose="020B0604030504040204" pitchFamily="34" charset="0"/>
              </a:rPr>
              <a:t>表示同时生效，也可以在正则表达式中指定。</a:t>
            </a:r>
            <a:endParaRPr lang="zh-CN" altLang="en-US" sz="1400" dirty="0">
              <a:solidFill>
                <a:srgbClr val="333333"/>
              </a:solidFill>
              <a:latin typeface="Verdana" panose="020B0604030504040204" pitchFamily="34" charset="0"/>
            </a:endParaRPr>
          </a:p>
          <a:p>
            <a:pPr marL="0" indent="0" algn="l">
              <a:buNone/>
            </a:pPr>
            <a:r>
              <a:rPr lang="en-US" altLang="zh-CN" sz="1400" dirty="0">
                <a:solidFill>
                  <a:srgbClr val="333333"/>
                </a:solidFill>
                <a:latin typeface="Verdana" panose="020B0604030504040204" pitchFamily="34" charset="0"/>
              </a:rPr>
              <a:t>    </a:t>
            </a:r>
            <a:r>
              <a:rPr lang="en-US" altLang="zh-CN" sz="1400" dirty="0" err="1">
                <a:solidFill>
                  <a:srgbClr val="333333"/>
                </a:solidFill>
                <a:latin typeface="Verdana" panose="020B0604030504040204" pitchFamily="34" charset="0"/>
              </a:rPr>
              <a:t>re.I</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忽略大小写  </a:t>
            </a:r>
            <a:r>
              <a:rPr lang="en-US" altLang="zh-CN" sz="1400" dirty="0" err="1">
                <a:solidFill>
                  <a:srgbClr val="333333"/>
                </a:solidFill>
                <a:latin typeface="Verdana" panose="020B0604030504040204" pitchFamily="34" charset="0"/>
              </a:rPr>
              <a:t>re.L</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表示特殊字符集</a:t>
            </a:r>
            <a:r>
              <a:rPr lang="en-US" altLang="zh-CN" sz="1400" dirty="0">
                <a:solidFill>
                  <a:srgbClr val="333333"/>
                </a:solidFill>
                <a:latin typeface="Verdana" panose="020B0604030504040204" pitchFamily="34" charset="0"/>
              </a:rPr>
              <a:t>\w,\W,\b,\B,\s,\S   </a:t>
            </a:r>
            <a:r>
              <a:rPr lang="en-US" altLang="zh-CN" sz="1400" dirty="0" err="1">
                <a:solidFill>
                  <a:srgbClr val="333333"/>
                </a:solidFill>
                <a:latin typeface="Verdana" panose="020B0604030504040204" pitchFamily="34" charset="0"/>
              </a:rPr>
              <a:t>re.M</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表示多行模式 </a:t>
            </a:r>
            <a:r>
              <a:rPr lang="en-US" altLang="zh-CN" sz="1400" dirty="0" err="1">
                <a:solidFill>
                  <a:srgbClr val="333333"/>
                </a:solidFill>
                <a:latin typeface="Verdana" panose="020B0604030504040204" pitchFamily="34" charset="0"/>
              </a:rPr>
              <a:t>re.S</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包括换行符在内的任意字符     </a:t>
            </a:r>
            <a:r>
              <a:rPr lang="en-US" altLang="zh-CN" sz="1400" dirty="0" err="1">
                <a:solidFill>
                  <a:srgbClr val="333333"/>
                </a:solidFill>
                <a:latin typeface="Verdana" panose="020B0604030504040204" pitchFamily="34" charset="0"/>
              </a:rPr>
              <a:t>re.U</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表示特殊字符集</a:t>
            </a:r>
            <a:r>
              <a:rPr lang="en-US" altLang="zh-CN" sz="1400" dirty="0">
                <a:solidFill>
                  <a:srgbClr val="333333"/>
                </a:solidFill>
                <a:latin typeface="Verdana" panose="020B0604030504040204" pitchFamily="34" charset="0"/>
              </a:rPr>
              <a:t>\w,\W,\b,\B,\d,\D,\s,\D</a:t>
            </a:r>
            <a:endParaRPr lang="en-US" altLang="zh-CN" sz="1400" dirty="0">
              <a:solidFill>
                <a:srgbClr val="333333"/>
              </a:solidFill>
              <a:latin typeface="Verdana" panose="020B0604030504040204" pitchFamily="34" charset="0"/>
            </a:endParaRPr>
          </a:p>
          <a:p>
            <a:pPr marL="0" indent="0" algn="l">
              <a:buNone/>
            </a:pPr>
            <a:r>
              <a:rPr lang="zh-CN" altLang="en-US" sz="1300" b="1" i="0" dirty="0">
                <a:solidFill>
                  <a:srgbClr val="B22222"/>
                </a:solidFill>
                <a:effectLst/>
                <a:latin typeface="Verdana" panose="020B0604030504040204" pitchFamily="34" charset="0"/>
              </a:rPr>
              <a:t>注意参数顺序用法</a:t>
            </a:r>
            <a:endParaRPr lang="zh-CN" altLang="en-US" sz="1300" b="0" i="0" dirty="0">
              <a:solidFill>
                <a:srgbClr val="333333"/>
              </a:solidFill>
              <a:effectLst/>
              <a:latin typeface="Verdana" panose="020B0604030504040204" pitchFamily="34" charset="0"/>
            </a:endParaRPr>
          </a:p>
          <a:p>
            <a:pPr algn="l"/>
            <a:r>
              <a:rPr lang="zh-CN" altLang="en-US" sz="1300" b="0" i="0" dirty="0">
                <a:solidFill>
                  <a:srgbClr val="333333"/>
                </a:solidFill>
                <a:effectLst/>
                <a:latin typeface="Verdana" panose="020B0604030504040204" pitchFamily="34" charset="0"/>
              </a:rPr>
              <a:t>不要误把第五个参数</a:t>
            </a:r>
            <a:r>
              <a:rPr lang="en-US" altLang="zh-CN" sz="1300" b="0" i="0" dirty="0">
                <a:solidFill>
                  <a:srgbClr val="333333"/>
                </a:solidFill>
                <a:effectLst/>
                <a:latin typeface="Verdana" panose="020B0604030504040204" pitchFamily="34" charset="0"/>
              </a:rPr>
              <a:t>flag</a:t>
            </a:r>
            <a:r>
              <a:rPr lang="zh-CN" altLang="en-US" sz="1300" b="0" i="0" dirty="0">
                <a:solidFill>
                  <a:srgbClr val="333333"/>
                </a:solidFill>
                <a:effectLst/>
                <a:latin typeface="Verdana" panose="020B0604030504040204" pitchFamily="34" charset="0"/>
              </a:rPr>
              <a:t>的值，传递到第四个参数</a:t>
            </a:r>
            <a:r>
              <a:rPr lang="en-US" altLang="zh-CN" sz="1300" b="0" i="0" dirty="0">
                <a:solidFill>
                  <a:srgbClr val="333333"/>
                </a:solidFill>
                <a:effectLst/>
                <a:latin typeface="Verdana" panose="020B0604030504040204" pitchFamily="34" charset="0"/>
              </a:rPr>
              <a:t>count</a:t>
            </a:r>
            <a:r>
              <a:rPr lang="zh-CN" altLang="en-US" sz="1300" b="0" i="0" dirty="0">
                <a:solidFill>
                  <a:srgbClr val="333333"/>
                </a:solidFill>
                <a:effectLst/>
                <a:latin typeface="Verdana" panose="020B0604030504040204" pitchFamily="34" charset="0"/>
              </a:rPr>
              <a:t>中了，否则就会出错，部分替换或替换不完整。</a:t>
            </a:r>
            <a:endParaRPr lang="zh-CN" altLang="en-US" sz="1300" b="0" i="0" dirty="0">
              <a:solidFill>
                <a:srgbClr val="333333"/>
              </a:solidFill>
              <a:effectLst/>
              <a:latin typeface="Verdana" panose="020B0604030504040204" pitchFamily="34" charset="0"/>
            </a:endParaRPr>
          </a:p>
          <a:p>
            <a:pPr algn="l"/>
            <a:r>
              <a:rPr lang="en-US" altLang="zh-CN" sz="1300" b="0" i="0" dirty="0">
                <a:solidFill>
                  <a:srgbClr val="333333"/>
                </a:solidFill>
                <a:effectLst/>
                <a:latin typeface="Verdana" panose="020B0604030504040204" pitchFamily="34" charset="0"/>
              </a:rPr>
              <a:t>Python</a:t>
            </a:r>
            <a:r>
              <a:rPr lang="zh-CN" altLang="en-US" sz="1300" b="0" i="0" dirty="0">
                <a:solidFill>
                  <a:srgbClr val="333333"/>
                </a:solidFill>
                <a:effectLst/>
                <a:latin typeface="Verdana" panose="020B0604030504040204" pitchFamily="34" charset="0"/>
              </a:rPr>
              <a:t>中，（</a:t>
            </a:r>
            <a:r>
              <a:rPr lang="en-US" altLang="zh-CN" sz="1300" b="0" i="0" dirty="0">
                <a:solidFill>
                  <a:srgbClr val="333333"/>
                </a:solidFill>
                <a:effectLst/>
                <a:latin typeface="Verdana" panose="020B0604030504040204" pitchFamily="34" charset="0"/>
              </a:rPr>
              <a:t>1</a:t>
            </a:r>
            <a:r>
              <a:rPr lang="zh-CN" altLang="en-US" sz="1300" b="0" i="0" dirty="0">
                <a:solidFill>
                  <a:srgbClr val="333333"/>
                </a:solidFill>
                <a:effectLst/>
                <a:latin typeface="Verdana" panose="020B0604030504040204" pitchFamily="34" charset="0"/>
              </a:rPr>
              <a:t>）</a:t>
            </a:r>
            <a:r>
              <a:rPr lang="en-US" altLang="zh-CN" sz="1300" b="0" i="0" dirty="0" err="1">
                <a:solidFill>
                  <a:srgbClr val="333333"/>
                </a:solidFill>
                <a:effectLst/>
                <a:latin typeface="Verdana" panose="020B0604030504040204" pitchFamily="34" charset="0"/>
              </a:rPr>
              <a:t>re.compile</a:t>
            </a:r>
            <a:r>
              <a:rPr lang="zh-CN" altLang="en-US" sz="1300" b="0" i="0" dirty="0">
                <a:solidFill>
                  <a:srgbClr val="333333"/>
                </a:solidFill>
                <a:effectLst/>
                <a:latin typeface="Verdana" panose="020B0604030504040204" pitchFamily="34" charset="0"/>
              </a:rPr>
              <a:t>后再</a:t>
            </a:r>
            <a:r>
              <a:rPr lang="en-US" altLang="zh-CN" sz="1300" b="0" i="0" dirty="0">
                <a:solidFill>
                  <a:srgbClr val="333333"/>
                </a:solidFill>
                <a:effectLst/>
                <a:latin typeface="Verdana" panose="020B0604030504040204" pitchFamily="34" charset="0"/>
              </a:rPr>
              <a:t>sub</a:t>
            </a:r>
            <a:r>
              <a:rPr lang="zh-CN" altLang="en-US" sz="1300" b="0" i="0" dirty="0">
                <a:solidFill>
                  <a:srgbClr val="333333"/>
                </a:solidFill>
                <a:effectLst/>
                <a:latin typeface="Verdana" panose="020B0604030504040204" pitchFamily="34" charset="0"/>
              </a:rPr>
              <a:t>可以工作，但</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不工作，或者是（</a:t>
            </a:r>
            <a:r>
              <a:rPr lang="en-US" altLang="zh-CN" sz="1300" b="0" i="0" dirty="0">
                <a:solidFill>
                  <a:srgbClr val="333333"/>
                </a:solidFill>
                <a:effectLst/>
                <a:latin typeface="Verdana" panose="020B0604030504040204" pitchFamily="34" charset="0"/>
              </a:rPr>
              <a:t>2</a:t>
            </a:r>
            <a:r>
              <a:rPr lang="zh-CN" altLang="en-US" sz="1300" b="0" i="0" dirty="0">
                <a:solidFill>
                  <a:srgbClr val="333333"/>
                </a:solidFill>
                <a:effectLst/>
                <a:latin typeface="Verdana" panose="020B0604030504040204" pitchFamily="34" charset="0"/>
              </a:rPr>
              <a:t>）</a:t>
            </a:r>
            <a:r>
              <a:rPr lang="en-US" altLang="zh-CN" sz="1300" b="0" i="0" dirty="0" err="1">
                <a:solidFill>
                  <a:srgbClr val="333333"/>
                </a:solidFill>
                <a:effectLst/>
                <a:latin typeface="Verdana" panose="020B0604030504040204" pitchFamily="34" charset="0"/>
              </a:rPr>
              <a:t>re.search</a:t>
            </a:r>
            <a:r>
              <a:rPr lang="zh-CN" altLang="en-US" sz="1300" b="0" i="0" dirty="0">
                <a:solidFill>
                  <a:srgbClr val="333333"/>
                </a:solidFill>
                <a:effectLst/>
                <a:latin typeface="Verdana" panose="020B0604030504040204" pitchFamily="34" charset="0"/>
              </a:rPr>
              <a:t>后</a:t>
            </a:r>
            <a:r>
              <a:rPr lang="en-US" altLang="zh-CN" sz="1300" b="0" i="0" dirty="0">
                <a:solidFill>
                  <a:srgbClr val="333333"/>
                </a:solidFill>
                <a:effectLst/>
                <a:latin typeface="Verdana" panose="020B0604030504040204" pitchFamily="34" charset="0"/>
              </a:rPr>
              <a:t>replace</a:t>
            </a:r>
            <a:r>
              <a:rPr lang="zh-CN" altLang="en-US" sz="1300" b="0" i="0" dirty="0">
                <a:solidFill>
                  <a:srgbClr val="333333"/>
                </a:solidFill>
                <a:effectLst/>
                <a:latin typeface="Verdana" panose="020B0604030504040204" pitchFamily="34" charset="0"/>
              </a:rPr>
              <a:t>工作，但直接</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以及</a:t>
            </a:r>
            <a:r>
              <a:rPr lang="en-US" altLang="zh-CN" sz="1300" b="0" i="0" dirty="0" err="1">
                <a:solidFill>
                  <a:srgbClr val="333333"/>
                </a:solidFill>
                <a:effectLst/>
                <a:latin typeface="Verdana" panose="020B0604030504040204" pitchFamily="34" charset="0"/>
              </a:rPr>
              <a:t>re.compile</a:t>
            </a:r>
            <a:r>
              <a:rPr lang="zh-CN" altLang="en-US" sz="1300" b="0" i="0" dirty="0">
                <a:solidFill>
                  <a:srgbClr val="333333"/>
                </a:solidFill>
                <a:effectLst/>
                <a:latin typeface="Verdana" panose="020B0604030504040204" pitchFamily="34" charset="0"/>
              </a:rPr>
              <a:t>后再</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都不工作</a:t>
            </a:r>
            <a:endParaRPr lang="zh-CN" altLang="en-US" sz="1300" b="0" i="0" dirty="0">
              <a:solidFill>
                <a:srgbClr val="333333"/>
              </a:solidFill>
              <a:effectLst/>
              <a:latin typeface="Verdana" panose="020B0604030504040204" pitchFamily="34" charset="0"/>
            </a:endParaRPr>
          </a:p>
          <a:p>
            <a:pPr marL="0" indent="0" algn="l">
              <a:buNone/>
            </a:pPr>
            <a:r>
              <a:rPr lang="zh-CN" altLang="en-US" sz="1300" b="1" dirty="0">
                <a:solidFill>
                  <a:srgbClr val="B22222"/>
                </a:solidFill>
                <a:latin typeface="Verdana" panose="020B0604030504040204" pitchFamily="34" charset="0"/>
              </a:rPr>
              <a:t>遇到的问题：</a:t>
            </a:r>
            <a:endParaRPr lang="zh-CN" altLang="en-US" sz="1300" b="1" dirty="0">
              <a:solidFill>
                <a:srgbClr val="B22222"/>
              </a:solidFill>
              <a:latin typeface="Verdana" panose="020B0604030504040204" pitchFamily="34" charset="0"/>
            </a:endParaRPr>
          </a:p>
          <a:p>
            <a:pPr algn="l"/>
            <a:r>
              <a:rPr lang="zh-CN" altLang="en-US" sz="1300" b="0" i="0" dirty="0">
                <a:solidFill>
                  <a:srgbClr val="333333"/>
                </a:solidFill>
                <a:effectLst/>
                <a:latin typeface="Verdana" panose="020B0604030504040204" pitchFamily="34" charset="0"/>
              </a:rPr>
              <a:t>当传递第四个参数，原以为是</a:t>
            </a:r>
            <a:r>
              <a:rPr lang="en-US" altLang="zh-CN" sz="1300" b="0" i="0" dirty="0">
                <a:solidFill>
                  <a:srgbClr val="333333"/>
                </a:solidFill>
                <a:effectLst/>
                <a:latin typeface="Verdana" panose="020B0604030504040204" pitchFamily="34" charset="0"/>
              </a:rPr>
              <a:t>flag</a:t>
            </a:r>
            <a:r>
              <a:rPr lang="zh-CN" altLang="en-US" sz="1300" b="0" i="0" dirty="0">
                <a:solidFill>
                  <a:srgbClr val="333333"/>
                </a:solidFill>
                <a:effectLst/>
                <a:latin typeface="Verdana" panose="020B0604030504040204" pitchFamily="34" charset="0"/>
              </a:rPr>
              <a:t>的值，结果实际上是</a:t>
            </a:r>
            <a:r>
              <a:rPr lang="en-US" altLang="zh-CN" sz="1300" b="0" i="0" dirty="0">
                <a:solidFill>
                  <a:srgbClr val="333333"/>
                </a:solidFill>
                <a:effectLst/>
                <a:latin typeface="Verdana" panose="020B0604030504040204" pitchFamily="34" charset="0"/>
              </a:rPr>
              <a:t>count</a:t>
            </a:r>
            <a:r>
              <a:rPr lang="zh-CN" altLang="en-US" sz="1300" b="0" i="0" dirty="0">
                <a:solidFill>
                  <a:srgbClr val="333333"/>
                </a:solidFill>
                <a:effectLst/>
                <a:latin typeface="Verdana" panose="020B0604030504040204" pitchFamily="34" charset="0"/>
              </a:rPr>
              <a:t>值，所以导致</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部分替换或替换不完整。</a:t>
            </a:r>
            <a:endParaRPr lang="zh-CN" altLang="en-US" sz="1300" b="0" i="0" dirty="0">
              <a:solidFill>
                <a:srgbClr val="333333"/>
              </a:solidFill>
              <a:effectLst/>
              <a:latin typeface="Verdana" panose="020B0604030504040204" pitchFamily="34" charset="0"/>
            </a:endParaRPr>
          </a:p>
          <a:p>
            <a:pPr algn="l"/>
            <a:endParaRPr lang="en-US" altLang="zh-CN" sz="1300" b="0" i="0" dirty="0">
              <a:solidFill>
                <a:srgbClr val="333333"/>
              </a:solidFill>
              <a:effectLst/>
              <a:latin typeface="Verdana" panose="020B0604030504040204" pitchFamily="34" charset="0"/>
            </a:endParaRPr>
          </a:p>
          <a:p>
            <a:pPr algn="l">
              <a:buFont typeface="Arial" panose="020B0604020202020204" pitchFamily="34" charset="0"/>
              <a:buChar char="•"/>
            </a:pPr>
            <a:endParaRPr lang="zh-CN" altLang="en-US" sz="1300" b="0" i="0" dirty="0">
              <a:solidFill>
                <a:srgbClr val="333333"/>
              </a:solidFill>
              <a:effectLst/>
              <a:latin typeface="Verdana" panose="020B0604030504040204" pitchFamily="34" charset="0"/>
            </a:endParaRPr>
          </a:p>
          <a:p>
            <a:endParaRPr lang="zh-CN" altLang="en-US" sz="1300"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文本占位符 54274"/>
          <p:cNvSpPr>
            <a:spLocks noGrp="1"/>
          </p:cNvSpPr>
          <p:nvPr>
            <p:ph idx="1"/>
          </p:nvPr>
        </p:nvSpPr>
        <p:spPr>
          <a:xfrm>
            <a:off x="755576" y="1444655"/>
            <a:ext cx="8229600" cy="4678451"/>
          </a:xfrm>
        </p:spPr>
        <p:txBody>
          <a:bodyPr anchor="t"/>
          <a:lstStyle/>
          <a:p>
            <a:pPr marL="1905" indent="-1905">
              <a:spcBef>
                <a:spcPts val="300"/>
              </a:spcBef>
              <a:buNone/>
            </a:pPr>
            <a:r>
              <a:rPr lang="en-US" altLang="zh-CN" sz="1350" dirty="0">
                <a:latin typeface="Consolas" panose="020B0609020204030204" charset="0"/>
              </a:rPr>
              <a:t>&gt;&gt;&gt; pat = '{name}'</a:t>
            </a:r>
            <a:endParaRPr lang="en-US" altLang="zh-CN" sz="1350" dirty="0">
              <a:latin typeface="Consolas" panose="020B0609020204030204" charset="0"/>
            </a:endParaRPr>
          </a:p>
          <a:p>
            <a:pPr marL="1905" indent="-1905">
              <a:spcBef>
                <a:spcPts val="300"/>
              </a:spcBef>
              <a:buNone/>
            </a:pPr>
            <a:r>
              <a:rPr lang="en-US" altLang="zh-CN" sz="1350" dirty="0">
                <a:latin typeface="Consolas" panose="020B0609020204030204" charset="0"/>
              </a:rPr>
              <a:t>&gt;&gt;&gt; text = 'Dear {name}...'</a:t>
            </a:r>
            <a:endParaRPr lang="en-US" altLang="zh-CN" sz="1350" dirty="0">
              <a:latin typeface="Consolas" panose="020B0609020204030204" charset="0"/>
            </a:endParaRP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(pat, '</a:t>
            </a:r>
            <a:r>
              <a:rPr lang="en-US" altLang="zh-CN" sz="1350" dirty="0" err="1">
                <a:latin typeface="Consolas" panose="020B0609020204030204" charset="0"/>
              </a:rPr>
              <a:t>Mr.Python</a:t>
            </a:r>
            <a:r>
              <a:rPr lang="en-US" altLang="zh-CN" sz="1350" dirty="0">
                <a:latin typeface="Consolas" panose="020B0609020204030204" charset="0"/>
              </a:rPr>
              <a:t>', text)  #字符串替换</a:t>
            </a:r>
            <a:endParaRPr lang="en-US" altLang="zh-CN" sz="1350" dirty="0">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'Dear </a:t>
            </a:r>
            <a:r>
              <a:rPr lang="en-US" altLang="zh-CN" sz="1350" dirty="0" err="1">
                <a:solidFill>
                  <a:srgbClr val="0000FF"/>
                </a:solidFill>
                <a:latin typeface="Consolas" panose="020B0609020204030204" charset="0"/>
              </a:rPr>
              <a:t>Mr.Python</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marL="1905" indent="-1905">
              <a:spcBef>
                <a:spcPts val="300"/>
              </a:spcBef>
              <a:buNone/>
            </a:pPr>
            <a:r>
              <a:rPr lang="en-US" altLang="zh-CN" sz="1350" dirty="0">
                <a:latin typeface="Consolas" panose="020B0609020204030204" charset="0"/>
              </a:rPr>
              <a:t>&gt;&gt;&gt; s = 'a s d'</a:t>
            </a:r>
            <a:endParaRPr lang="en-US" altLang="zh-CN" sz="1350" dirty="0">
              <a:latin typeface="Consolas" panose="020B0609020204030204" charset="0"/>
            </a:endParaRP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a:t>
            </a:r>
            <a:r>
              <a:rPr lang="en-US" altLang="zh-CN" sz="1350" dirty="0" err="1">
                <a:latin typeface="Consolas" panose="020B0609020204030204" charset="0"/>
              </a:rPr>
              <a:t>a|s|d</a:t>
            </a:r>
            <a:r>
              <a:rPr lang="en-US" altLang="zh-CN" sz="1350" dirty="0">
                <a:latin typeface="Consolas" panose="020B0609020204030204" charset="0"/>
              </a:rPr>
              <a:t>', 'good', s)  #字符串替换</a:t>
            </a:r>
            <a:endParaRPr lang="en-US" altLang="zh-CN" sz="1350" dirty="0">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'good </a:t>
            </a:r>
            <a:r>
              <a:rPr lang="en-US" altLang="zh-CN" sz="1350" dirty="0" err="1">
                <a:solidFill>
                  <a:srgbClr val="0000FF"/>
                </a:solidFill>
                <a:latin typeface="Consolas" panose="020B0609020204030204" charset="0"/>
              </a:rPr>
              <a:t>good</a:t>
            </a:r>
            <a:r>
              <a:rPr lang="en-US" altLang="zh-CN" sz="1350" dirty="0">
                <a:solidFill>
                  <a:srgbClr val="0000FF"/>
                </a:solidFill>
                <a:latin typeface="Consolas" panose="020B0609020204030204" charset="0"/>
              </a:rPr>
              <a:t> </a:t>
            </a:r>
            <a:r>
              <a:rPr lang="en-US" altLang="zh-CN" sz="1350" dirty="0" err="1">
                <a:solidFill>
                  <a:srgbClr val="0000FF"/>
                </a:solidFill>
                <a:latin typeface="Consolas" panose="020B0609020204030204" charset="0"/>
              </a:rPr>
              <a:t>good</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marL="1905" indent="-1905">
              <a:spcBef>
                <a:spcPts val="300"/>
              </a:spcBef>
              <a:buNone/>
            </a:pPr>
            <a:r>
              <a:rPr lang="en-US" altLang="zh-CN" sz="1350" dirty="0">
                <a:latin typeface="Consolas" panose="020B0609020204030204" charset="0"/>
              </a:rPr>
              <a:t>&gt;&gt;&gt; s = "It's a very good </a:t>
            </a:r>
            <a:r>
              <a:rPr lang="en-US" altLang="zh-CN" sz="1350" dirty="0" err="1">
                <a:latin typeface="Consolas" panose="020B0609020204030204" charset="0"/>
              </a:rPr>
              <a:t>good</a:t>
            </a:r>
            <a:r>
              <a:rPr lang="en-US" altLang="zh-CN" sz="1350" dirty="0">
                <a:latin typeface="Consolas" panose="020B0609020204030204" charset="0"/>
              </a:rPr>
              <a:t> idea"</a:t>
            </a:r>
            <a:endParaRPr lang="en-US" altLang="zh-CN" sz="1350" dirty="0">
              <a:latin typeface="Consolas" panose="020B0609020204030204" charset="0"/>
            </a:endParaRP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(r‘(\b\w+) \1’, r‘\1’, s)     #处理连续的重复单词 </a:t>
            </a:r>
            <a:r>
              <a:rPr lang="zh-CN" altLang="en-US" sz="1350" dirty="0">
                <a:latin typeface="Consolas" panose="020B0609020204030204" charset="0"/>
              </a:rPr>
              <a:t>注意 </a:t>
            </a:r>
            <a:r>
              <a:rPr lang="en-US" altLang="zh-CN" sz="1350" dirty="0">
                <a:latin typeface="Consolas" panose="020B0609020204030204" charset="0"/>
              </a:rPr>
              <a:t>\w+)</a:t>
            </a:r>
            <a:r>
              <a:rPr lang="zh-CN" altLang="en-US" sz="1350" dirty="0">
                <a:latin typeface="Consolas" panose="020B0609020204030204" charset="0"/>
              </a:rPr>
              <a:t>后的空格</a:t>
            </a:r>
            <a:endParaRPr lang="en-US" altLang="zh-CN" sz="1350" dirty="0">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"It's a very good idea"</a:t>
            </a:r>
            <a:endParaRPr lang="en-US" altLang="zh-CN" sz="1350" dirty="0">
              <a:solidFill>
                <a:srgbClr val="0000FF"/>
              </a:solidFill>
              <a:latin typeface="Consolas" panose="020B0609020204030204" charset="0"/>
            </a:endParaRP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(r‘((\w+) )\1’, r‘\2’, s)</a:t>
            </a:r>
            <a:endParaRPr lang="en-US" altLang="zh-CN" sz="1350" dirty="0">
              <a:solidFill>
                <a:srgbClr val="FF6600"/>
              </a:solidFill>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"It's a very </a:t>
            </a:r>
            <a:r>
              <a:rPr lang="en-US" altLang="zh-CN" sz="1350" dirty="0" err="1">
                <a:solidFill>
                  <a:srgbClr val="0000FF"/>
                </a:solidFill>
                <a:latin typeface="Consolas" panose="020B0609020204030204" charset="0"/>
              </a:rPr>
              <a:t>goodidea</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('a', lambda x:x.group(0).upper(),</a:t>
            </a:r>
            <a:endParaRPr lang="en-US" altLang="zh-CN" sz="1350" dirty="0">
              <a:latin typeface="Consolas" panose="020B0609020204030204" charset="0"/>
            </a:endParaRPr>
          </a:p>
          <a:p>
            <a:pPr marL="1905" indent="-1905">
              <a:spcBef>
                <a:spcPts val="300"/>
              </a:spcBef>
              <a:buNone/>
            </a:pPr>
            <a:r>
              <a:rPr lang="en-US" altLang="zh-CN" sz="1350" dirty="0">
                <a:latin typeface="Consolas" panose="020B0609020204030204" charset="0"/>
              </a:rPr>
              <a:t>           '</a:t>
            </a:r>
            <a:r>
              <a:rPr lang="en-US" altLang="zh-CN" sz="1350" dirty="0" err="1">
                <a:latin typeface="Consolas" panose="020B0609020204030204" charset="0"/>
              </a:rPr>
              <a:t>aaa</a:t>
            </a:r>
            <a:r>
              <a:rPr lang="en-US" altLang="zh-CN" sz="1350" dirty="0">
                <a:latin typeface="Consolas" panose="020B0609020204030204" charset="0"/>
              </a:rPr>
              <a:t> </a:t>
            </a:r>
            <a:r>
              <a:rPr lang="en-US" altLang="zh-CN" sz="1350" dirty="0" err="1">
                <a:latin typeface="Consolas" panose="020B0609020204030204" charset="0"/>
              </a:rPr>
              <a:t>abc</a:t>
            </a:r>
            <a:r>
              <a:rPr lang="en-US" altLang="zh-CN" sz="1350" dirty="0">
                <a:latin typeface="Consolas" panose="020B0609020204030204" charset="0"/>
              </a:rPr>
              <a:t> </a:t>
            </a:r>
            <a:r>
              <a:rPr lang="en-US" altLang="zh-CN" sz="1350" dirty="0" err="1">
                <a:latin typeface="Consolas" panose="020B0609020204030204" charset="0"/>
              </a:rPr>
              <a:t>abde</a:t>
            </a:r>
            <a:r>
              <a:rPr lang="en-US" altLang="zh-CN" sz="1350" dirty="0">
                <a:latin typeface="Consolas" panose="020B0609020204030204" charset="0"/>
              </a:rPr>
              <a:t>')              #</a:t>
            </a:r>
            <a:r>
              <a:rPr lang="en-US" altLang="zh-CN" sz="1350" dirty="0" err="1">
                <a:latin typeface="Consolas" panose="020B0609020204030204" charset="0"/>
              </a:rPr>
              <a:t>repl为可调用对象</a:t>
            </a:r>
            <a:endParaRPr lang="en-US" altLang="zh-CN" sz="1350" dirty="0">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'AAA </a:t>
            </a:r>
            <a:r>
              <a:rPr lang="en-US" altLang="zh-CN" sz="1350" dirty="0" err="1">
                <a:solidFill>
                  <a:srgbClr val="0000FF"/>
                </a:solidFill>
                <a:latin typeface="Consolas" panose="020B0609020204030204" charset="0"/>
              </a:rPr>
              <a:t>Abc</a:t>
            </a:r>
            <a:r>
              <a:rPr lang="en-US" altLang="zh-CN" sz="1350" dirty="0">
                <a:solidFill>
                  <a:srgbClr val="0000FF"/>
                </a:solidFill>
                <a:latin typeface="Consolas" panose="020B0609020204030204" charset="0"/>
              </a:rPr>
              <a:t> </a:t>
            </a:r>
            <a:r>
              <a:rPr lang="en-US" altLang="zh-CN" sz="1350" dirty="0" err="1">
                <a:solidFill>
                  <a:srgbClr val="0000FF"/>
                </a:solidFill>
                <a:latin typeface="Consolas" panose="020B0609020204030204" charset="0"/>
              </a:rPr>
              <a:t>Abde</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endParaRPr>
          </a:p>
          <a:p>
            <a:pPr marL="1905" indent="-1905">
              <a:spcBef>
                <a:spcPts val="300"/>
              </a:spcBef>
              <a:buNone/>
            </a:pPr>
            <a:endParaRPr lang="en-US" altLang="zh-CN" sz="1350" dirty="0">
              <a:solidFill>
                <a:srgbClr val="0000FF"/>
              </a:solidFill>
              <a:latin typeface="Consolas" panose="020B0609020204030204" charset="0"/>
            </a:endParaRPr>
          </a:p>
          <a:p>
            <a:pPr marL="1905" indent="-1905">
              <a:spcBef>
                <a:spcPts val="300"/>
              </a:spcBef>
              <a:buNone/>
            </a:pPr>
            <a:endParaRPr lang="en-US" altLang="zh-CN" sz="1350" dirty="0">
              <a:solidFill>
                <a:srgbClr val="0000FF"/>
              </a:solidFill>
              <a:latin typeface="Consolas" panose="020B0609020204030204" charset="0"/>
            </a:endParaRPr>
          </a:p>
          <a:p>
            <a:pPr marL="1905" indent="-1905">
              <a:spcBef>
                <a:spcPts val="300"/>
              </a:spcBef>
              <a:buNone/>
            </a:pPr>
            <a:endParaRPr lang="en-US" altLang="zh-CN" sz="1350" dirty="0">
              <a:solidFill>
                <a:srgbClr val="0000FF"/>
              </a:solidFill>
              <a:latin typeface="Consolas" panose="020B0609020204030204" charset="0"/>
            </a:endParaRPr>
          </a:p>
        </p:txBody>
      </p:sp>
      <p:sp>
        <p:nvSpPr>
          <p:cNvPr id="11981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pic>
        <p:nvPicPr>
          <p:cNvPr id="5" name="图片 4"/>
          <p:cNvPicPr>
            <a:picLocks noChangeAspect="1"/>
          </p:cNvPicPr>
          <p:nvPr/>
        </p:nvPicPr>
        <p:blipFill>
          <a:blip r:embed="rId2"/>
          <a:stretch>
            <a:fillRect/>
          </a:stretch>
        </p:blipFill>
        <p:spPr>
          <a:xfrm>
            <a:off x="5220072" y="1340768"/>
            <a:ext cx="3858776" cy="1728220"/>
          </a:xfrm>
          <a:prstGeom prst="rect">
            <a:avLst/>
          </a:prstGeom>
        </p:spPr>
      </p:pic>
      <p:pic>
        <p:nvPicPr>
          <p:cNvPr id="13" name="图片 12"/>
          <p:cNvPicPr>
            <a:picLocks noChangeAspect="1"/>
          </p:cNvPicPr>
          <p:nvPr/>
        </p:nvPicPr>
        <p:blipFill>
          <a:blip r:embed="rId3"/>
          <a:stretch>
            <a:fillRect/>
          </a:stretch>
        </p:blipFill>
        <p:spPr>
          <a:xfrm>
            <a:off x="5783353" y="4941168"/>
            <a:ext cx="3166878" cy="160020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98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8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8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98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8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8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81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981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981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98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文本占位符 55298"/>
          <p:cNvSpPr>
            <a:spLocks noGrp="1"/>
          </p:cNvSpPr>
          <p:nvPr>
            <p:ph idx="1"/>
          </p:nvPr>
        </p:nvSpPr>
        <p:spPr>
          <a:xfrm>
            <a:off x="689978" y="1633863"/>
            <a:ext cx="8229600" cy="4678451"/>
          </a:xfrm>
        </p:spPr>
        <p:txBody>
          <a:bodyPr anchor="t"/>
          <a:lstStyle/>
          <a:p>
            <a:pPr>
              <a:spcBef>
                <a:spcPct val="0"/>
              </a:spcBef>
              <a:buSzPct val="70000"/>
              <a:buNone/>
            </a:pPr>
            <a:r>
              <a:rPr lang="en-US" altLang="zh-CN" sz="1400" dirty="0">
                <a:latin typeface="Consolas" panose="020B0609020204030204" charset="0"/>
              </a:rPr>
              <a:t>&gt;&gt;&gt; re.sub('[a-z]', lambda x:x.group(0).upper(), 'aaa abc abde')</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'AAA ABC ABDE'</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re.sub('[a-zA-z]', lambda x:chr(ord(x.group(0))^32),</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           'aaa aBc abde')              #英文字母大小写互换</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'AAA </a:t>
            </a:r>
            <a:r>
              <a:rPr lang="en-US" altLang="zh-CN" sz="1400" dirty="0" err="1">
                <a:solidFill>
                  <a:srgbClr val="0000FF"/>
                </a:solidFill>
                <a:latin typeface="Consolas" panose="020B0609020204030204" charset="0"/>
              </a:rPr>
              <a:t>AbC</a:t>
            </a:r>
            <a:r>
              <a:rPr lang="en-US" altLang="zh-CN" sz="1400" dirty="0">
                <a:solidFill>
                  <a:srgbClr val="0000FF"/>
                </a:solidFill>
                <a:latin typeface="Consolas" panose="020B0609020204030204" charset="0"/>
              </a:rPr>
              <a:t> ABDE’</a:t>
            </a:r>
            <a:endParaRPr lang="en-US" altLang="zh-CN" sz="1400" dirty="0">
              <a:solidFill>
                <a:srgbClr val="0000FF"/>
              </a:solidFill>
              <a:latin typeface="Consolas" panose="020B0609020204030204" charset="0"/>
            </a:endParaRPr>
          </a:p>
          <a:p>
            <a:pPr>
              <a:spcBef>
                <a:spcPct val="0"/>
              </a:spcBef>
              <a:buSzPct val="70000"/>
              <a:buNone/>
            </a:pPr>
            <a:endParaRPr lang="en-US" altLang="zh-CN" sz="1400" dirty="0">
              <a:solidFill>
                <a:srgbClr val="0000FF"/>
              </a:solidFill>
              <a:latin typeface="Consolas" panose="020B0609020204030204" charset="0"/>
            </a:endParaRPr>
          </a:p>
          <a:p>
            <a:pPr>
              <a:spcBef>
                <a:spcPct val="0"/>
              </a:spcBef>
              <a:buSzPct val="70000"/>
              <a:buNone/>
            </a:pP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re.subn('a', 'dfg', 'aaa abc abde') #返回新字符串和替换次数</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('dfgdfgdfg dfgbc dfgbde', 5)</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re.sub('a', 'dfg', 'aaa abc abde')</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'dfgdfgdfg dfgbc dfgbde'</a:t>
            </a: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re.escape('http://www.python.org')  #字符串转义</a:t>
            </a:r>
            <a:endParaRPr lang="en-US" altLang="zh-CN" sz="1400" dirty="0">
              <a:latin typeface="Consolas" panose="020B0609020204030204" charset="0"/>
            </a:endParaRPr>
          </a:p>
          <a:p>
            <a:pPr>
              <a:spcBef>
                <a:spcPct val="0"/>
              </a:spcBef>
              <a:buSzPct val="70000"/>
              <a:buNone/>
            </a:pPr>
            <a:r>
              <a:rPr lang="en-US" altLang="zh-CN" sz="1400" dirty="0">
                <a:solidFill>
                  <a:srgbClr val="FF6600"/>
                </a:solidFill>
                <a:latin typeface="Consolas" panose="020B0609020204030204" charset="0"/>
              </a:rPr>
              <a:t>'http://www\\.python\\.org’ </a:t>
            </a:r>
            <a:endParaRPr lang="en-US" altLang="zh-CN" sz="1400" dirty="0">
              <a:solidFill>
                <a:srgbClr val="FF6600"/>
              </a:solidFill>
              <a:latin typeface="Consolas" panose="020B0609020204030204" charset="0"/>
            </a:endParaRPr>
          </a:p>
          <a:p>
            <a:pPr>
              <a:spcBef>
                <a:spcPct val="0"/>
              </a:spcBef>
              <a:buSzPct val="70000"/>
              <a:buNone/>
            </a:pPr>
            <a:r>
              <a:rPr lang="en-US" altLang="zh-CN" sz="1400" dirty="0">
                <a:latin typeface="Consolas" panose="020B0609020204030204" charset="0"/>
              </a:rPr>
              <a:t>&gt;&gt;&gt; from string import punctuation</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re.sub('['+punctuation+']', '', 'abcd,.e!f/?') #</a:t>
            </a:r>
            <a:r>
              <a:rPr lang="zh-CN" altLang="en-US" sz="1400" dirty="0">
                <a:latin typeface="Consolas" panose="020B0609020204030204" charset="0"/>
              </a:rPr>
              <a:t>删除标点符号</a:t>
            </a:r>
            <a:endParaRPr lang="zh-CN" altLang="en-US"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'abcdef'</a:t>
            </a:r>
            <a:endParaRPr lang="zh-CN" altLang="en-US" sz="1400" dirty="0">
              <a:solidFill>
                <a:srgbClr val="0000FF"/>
              </a:solidFill>
              <a:latin typeface="Consolas" panose="020B0609020204030204" charset="0"/>
            </a:endParaRPr>
          </a:p>
        </p:txBody>
      </p:sp>
      <p:sp>
        <p:nvSpPr>
          <p:cNvPr id="1208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pic>
        <p:nvPicPr>
          <p:cNvPr id="3" name="图片 2"/>
          <p:cNvPicPr>
            <a:picLocks noChangeAspect="1"/>
          </p:cNvPicPr>
          <p:nvPr/>
        </p:nvPicPr>
        <p:blipFill>
          <a:blip r:embed="rId2"/>
          <a:stretch>
            <a:fillRect/>
          </a:stretch>
        </p:blipFill>
        <p:spPr>
          <a:xfrm>
            <a:off x="4644008" y="2636912"/>
            <a:ext cx="3432055" cy="429769"/>
          </a:xfrm>
          <a:prstGeom prst="rect">
            <a:avLst/>
          </a:prstGeom>
        </p:spPr>
      </p:pic>
      <p:pic>
        <p:nvPicPr>
          <p:cNvPr id="4" name="图片 3"/>
          <p:cNvPicPr>
            <a:picLocks noChangeAspect="1"/>
          </p:cNvPicPr>
          <p:nvPr/>
        </p:nvPicPr>
        <p:blipFill>
          <a:blip r:embed="rId3"/>
          <a:stretch>
            <a:fillRect/>
          </a:stretch>
        </p:blipFill>
        <p:spPr>
          <a:xfrm>
            <a:off x="2338729" y="5157192"/>
            <a:ext cx="6615783" cy="936104"/>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 calcmode="lin" valueType="num">
                                      <p:cBhvr additive="base">
                                        <p:cTn id="7" dur="500" fill="hold"/>
                                        <p:tgtEl>
                                          <p:spTgt spid="1208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8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834">
                                            <p:txEl>
                                              <p:pRg st="1" end="1"/>
                                            </p:txEl>
                                          </p:spTgt>
                                        </p:tgtEl>
                                        <p:attrNameLst>
                                          <p:attrName>style.visibility</p:attrName>
                                        </p:attrNameLst>
                                      </p:cBhvr>
                                      <p:to>
                                        <p:strVal val="visible"/>
                                      </p:to>
                                    </p:set>
                                    <p:anim calcmode="lin" valueType="num">
                                      <p:cBhvr additive="base">
                                        <p:cTn id="11" dur="500" fill="hold"/>
                                        <p:tgtEl>
                                          <p:spTgt spid="1208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08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0834">
                                            <p:txEl>
                                              <p:pRg st="2" end="2"/>
                                            </p:txEl>
                                          </p:spTgt>
                                        </p:tgtEl>
                                        <p:attrNameLst>
                                          <p:attrName>style.visibility</p:attrName>
                                        </p:attrNameLst>
                                      </p:cBhvr>
                                      <p:to>
                                        <p:strVal val="visible"/>
                                      </p:to>
                                    </p:set>
                                    <p:anim calcmode="lin" valueType="num">
                                      <p:cBhvr additive="base">
                                        <p:cTn id="15" dur="500" fill="hold"/>
                                        <p:tgtEl>
                                          <p:spTgt spid="1208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083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0834">
                                            <p:txEl>
                                              <p:pRg st="3" end="3"/>
                                            </p:txEl>
                                          </p:spTgt>
                                        </p:tgtEl>
                                        <p:attrNameLst>
                                          <p:attrName>style.visibility</p:attrName>
                                        </p:attrNameLst>
                                      </p:cBhvr>
                                      <p:to>
                                        <p:strVal val="visible"/>
                                      </p:to>
                                    </p:set>
                                    <p:anim calcmode="lin" valueType="num">
                                      <p:cBhvr additive="base">
                                        <p:cTn id="19" dur="500" fill="hold"/>
                                        <p:tgtEl>
                                          <p:spTgt spid="12083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83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0834">
                                            <p:txEl>
                                              <p:pRg st="4" end="4"/>
                                            </p:txEl>
                                          </p:spTgt>
                                        </p:tgtEl>
                                        <p:attrNameLst>
                                          <p:attrName>style.visibility</p:attrName>
                                        </p:attrNameLst>
                                      </p:cBhvr>
                                      <p:to>
                                        <p:strVal val="visible"/>
                                      </p:to>
                                    </p:set>
                                    <p:anim calcmode="lin" valueType="num">
                                      <p:cBhvr additive="base">
                                        <p:cTn id="23" dur="500" fill="hold"/>
                                        <p:tgtEl>
                                          <p:spTgt spid="12083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08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p:cNvSpPr>
            <a:spLocks noGrp="1"/>
          </p:cNvSpPr>
          <p:nvPr>
            <p:ph idx="1"/>
          </p:nvPr>
        </p:nvSpPr>
        <p:spPr/>
        <p:txBody>
          <a:bodyPr anchor="t"/>
          <a:lstStyle/>
          <a:p>
            <a:pPr marL="0" indent="0">
              <a:buNone/>
            </a:pPr>
            <a:r>
              <a:rPr lang="en-US" altLang="en-US" sz="1350" dirty="0">
                <a:latin typeface="Consolas" panose="020B0609020204030204" charset="0"/>
              </a:rPr>
              <a:t>&gt;&gt;&gt; example = 'Beautiful is better than ugly.'</a:t>
            </a:r>
            <a:endParaRPr lang="en-US" altLang="en-US" sz="135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('\\bb.+?\\b', example)  #</a:t>
            </a:r>
            <a:r>
              <a:rPr lang="en-US" altLang="en-US" sz="1350" dirty="0" err="1">
                <a:latin typeface="Consolas" panose="020B0609020204030204" charset="0"/>
              </a:rPr>
              <a:t>以字母b开头的完整单词</a:t>
            </a:r>
            <a:endParaRPr lang="en-US" altLang="en-US" sz="1350" dirty="0">
              <a:latin typeface="Consolas" panose="020B0609020204030204" charset="0"/>
            </a:endParaRPr>
          </a:p>
          <a:p>
            <a:pPr marL="0" indent="0">
              <a:buNone/>
            </a:pPr>
            <a:r>
              <a:rPr lang="en-US" altLang="en-US" sz="1350" dirty="0">
                <a:latin typeface="Consolas" panose="020B0609020204030204" charset="0"/>
              </a:rPr>
              <a:t>                                       #</a:t>
            </a:r>
            <a:r>
              <a:rPr lang="en-US" altLang="en-US" sz="1350" dirty="0" err="1">
                <a:latin typeface="Consolas" panose="020B0609020204030204" charset="0"/>
              </a:rPr>
              <a:t>此处问号?表示非贪心模式</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['better']</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('\\bb.+\\b', example)   #</a:t>
            </a:r>
            <a:r>
              <a:rPr lang="en-US" altLang="en-US" sz="1350" dirty="0" err="1">
                <a:latin typeface="Consolas" panose="020B0609020204030204" charset="0"/>
              </a:rPr>
              <a:t>贪心模式的匹配结果</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['better than ugly']</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('\\bb\w*\\b', example)</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['better']</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a:t>
            </a:r>
            <a:r>
              <a:rPr lang="en-US" altLang="en-US" sz="1350" dirty="0" err="1">
                <a:latin typeface="Consolas" panose="020B0609020204030204" charset="0"/>
              </a:rPr>
              <a:t>Bh</a:t>
            </a:r>
            <a:r>
              <a:rPr lang="en-US" altLang="en-US" sz="1350" dirty="0">
                <a:latin typeface="Consolas" panose="020B0609020204030204" charset="0"/>
              </a:rPr>
              <a:t>.+?\\b', example)</a:t>
            </a:r>
            <a:endParaRPr lang="en-US" altLang="en-US" sz="1350" dirty="0">
              <a:latin typeface="Consolas" panose="020B0609020204030204" charset="0"/>
            </a:endParaRPr>
          </a:p>
          <a:p>
            <a:pPr marL="0" indent="0">
              <a:buNone/>
            </a:pPr>
            <a:r>
              <a:rPr lang="en-US" altLang="en-US" sz="1350" dirty="0">
                <a:latin typeface="Consolas" panose="020B0609020204030204" charset="0"/>
              </a:rPr>
              <a:t>                               #</a:t>
            </a:r>
            <a:r>
              <a:rPr lang="en-US" altLang="en-US" sz="1350" dirty="0" err="1">
                <a:latin typeface="Consolas" panose="020B0609020204030204" charset="0"/>
              </a:rPr>
              <a:t>不以h开头且含有h字母的单词剩余部分</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a:t>
            </a:r>
            <a:r>
              <a:rPr lang="en-US" altLang="en-US" sz="1350" dirty="0" err="1">
                <a:solidFill>
                  <a:srgbClr val="0000FF"/>
                </a:solidFill>
                <a:latin typeface="Consolas" panose="020B0609020204030204" charset="0"/>
              </a:rPr>
              <a:t>han</a:t>
            </a:r>
            <a:r>
              <a:rPr lang="en-US" altLang="en-US" sz="1350" dirty="0">
                <a:solidFill>
                  <a:srgbClr val="0000FF"/>
                </a:solidFill>
                <a:latin typeface="Consolas" panose="020B0609020204030204" charset="0"/>
              </a:rPr>
              <a:t>']</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('\\b\w.+?\\b', example) #</a:t>
            </a:r>
            <a:r>
              <a:rPr lang="en-US" altLang="en-US" sz="1350" dirty="0" err="1">
                <a:latin typeface="Consolas" panose="020B0609020204030204" charset="0"/>
              </a:rPr>
              <a:t>所有单词</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['Beautiful', 'is', 'better', 'than', 'ugly']</a:t>
            </a:r>
            <a:endParaRPr lang="en-US" altLang="en-US" sz="1350" dirty="0">
              <a:solidFill>
                <a:srgbClr val="0000FF"/>
              </a:solidFill>
              <a:latin typeface="Consolas" panose="020B0609020204030204" charset="0"/>
            </a:endParaRPr>
          </a:p>
        </p:txBody>
      </p:sp>
      <p:sp>
        <p:nvSpPr>
          <p:cNvPr id="12185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14" name="文本框 13"/>
          <p:cNvSpPr txBox="1"/>
          <p:nvPr/>
        </p:nvSpPr>
        <p:spPr>
          <a:xfrm>
            <a:off x="323528" y="908720"/>
            <a:ext cx="5652628" cy="1384995"/>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字符串格式化</a:t>
            </a:r>
            <a:endParaRPr lang="en-US" altLang="zh-CN" sz="2800" b="1" dirty="0">
              <a:latin typeface="Times New Roman" panose="02020603050405020304" pitchFamily="18" charset="0"/>
              <a:ea typeface="仿宋" panose="02010609060101010101" pitchFamily="49" charset="-122"/>
            </a:endParaRPr>
          </a:p>
          <a:p>
            <a:pPr marL="914400" lvl="1" indent="-457200">
              <a:buClr>
                <a:srgbClr val="FF0000"/>
              </a:buClr>
              <a:buFont typeface="Wingdings" panose="05000000000000000000" pitchFamily="2" charset="2"/>
              <a:buChar char="n"/>
            </a:pPr>
            <a:r>
              <a:rPr lang="en-US" altLang="zh-CN" sz="2800" b="1" dirty="0">
                <a:solidFill>
                  <a:srgbClr val="FF0000"/>
                </a:solidFill>
                <a:latin typeface="Times New Roman" panose="02020603050405020304" pitchFamily="18" charset="0"/>
                <a:ea typeface="仿宋" panose="02010609060101010101" pitchFamily="49" charset="-122"/>
              </a:rPr>
              <a:t>%</a:t>
            </a:r>
            <a:r>
              <a:rPr lang="zh-CN" altLang="en-US" sz="2800" b="1" dirty="0">
                <a:solidFill>
                  <a:srgbClr val="FF0000"/>
                </a:solidFill>
                <a:latin typeface="Times New Roman" panose="02020603050405020304" pitchFamily="18" charset="0"/>
                <a:ea typeface="仿宋" panose="02010609060101010101" pitchFamily="49" charset="-122"/>
              </a:rPr>
              <a:t>格式</a:t>
            </a:r>
            <a:endParaRPr lang="en-US" altLang="zh-CN" sz="2800" b="1" dirty="0">
              <a:solidFill>
                <a:srgbClr val="FF0000"/>
              </a:solidFill>
              <a:latin typeface="Times New Roman" panose="02020603050405020304" pitchFamily="18" charset="0"/>
              <a:ea typeface="仿宋" panose="02010609060101010101" pitchFamily="49" charset="-122"/>
            </a:endParaRPr>
          </a:p>
          <a:p>
            <a:pPr marL="285750" indent="-285750">
              <a:buClr>
                <a:srgbClr val="FF0000"/>
              </a:buClr>
              <a:buFont typeface="Wingdings" panose="05000000000000000000" pitchFamily="2" charset="2"/>
              <a:buChar char="Ø"/>
            </a:pPr>
            <a:endParaRPr lang="zh-CN" altLang="en-US" sz="2800" b="1" dirty="0">
              <a:latin typeface="Times New Roman" panose="02020603050405020304" pitchFamily="18" charset="0"/>
            </a:endParaRPr>
          </a:p>
        </p:txBody>
      </p:sp>
      <p:grpSp>
        <p:nvGrpSpPr>
          <p:cNvPr id="15" name="组合 114"/>
          <p:cNvGrpSpPr/>
          <p:nvPr/>
        </p:nvGrpSpPr>
        <p:grpSpPr>
          <a:xfrm>
            <a:off x="-540568" y="116632"/>
            <a:ext cx="6225040" cy="662730"/>
            <a:chOff x="-198275" y="3380765"/>
            <a:chExt cx="6225040" cy="662730"/>
          </a:xfrm>
        </p:grpSpPr>
        <p:grpSp>
          <p:nvGrpSpPr>
            <p:cNvPr id="17" name="组合 105"/>
            <p:cNvGrpSpPr/>
            <p:nvPr/>
          </p:nvGrpSpPr>
          <p:grpSpPr>
            <a:xfrm>
              <a:off x="-198275" y="3380765"/>
              <a:ext cx="6225040" cy="662730"/>
              <a:chOff x="-198275" y="3380765"/>
              <a:chExt cx="6225040" cy="662730"/>
            </a:xfrm>
          </p:grpSpPr>
          <p:sp>
            <p:nvSpPr>
              <p:cNvPr id="2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8" name="图片 17" descr="12.jpg"/>
            <p:cNvPicPr>
              <a:picLocks noChangeAspect="1"/>
            </p:cNvPicPr>
            <p:nvPr/>
          </p:nvPicPr>
          <p:blipFill>
            <a:blip r:embed="rId1" cstate="print"/>
            <a:stretch>
              <a:fillRect/>
            </a:stretch>
          </p:blipFill>
          <p:spPr>
            <a:xfrm>
              <a:off x="1115929" y="3530600"/>
              <a:ext cx="446172" cy="431048"/>
            </a:xfrm>
            <a:prstGeom prst="rect">
              <a:avLst/>
            </a:prstGeom>
          </p:spPr>
        </p:pic>
      </p:grpSp>
      <p:graphicFrame>
        <p:nvGraphicFramePr>
          <p:cNvPr id="22" name="对象 3"/>
          <p:cNvGraphicFramePr/>
          <p:nvPr/>
        </p:nvGraphicFramePr>
        <p:xfrm>
          <a:off x="899592" y="1916832"/>
          <a:ext cx="7731620" cy="4359298"/>
        </p:xfrm>
        <a:graphic>
          <a:graphicData uri="http://schemas.openxmlformats.org/presentationml/2006/ole">
            <mc:AlternateContent xmlns:mc="http://schemas.openxmlformats.org/markup-compatibility/2006">
              <mc:Choice xmlns:v="urn:schemas-microsoft-com:vml" Requires="v">
                <p:oleObj spid="_x0000_s2" name="" r:id="rId2" imgW="4953000" imgH="2238375" progId="Paint.Picture">
                  <p:embed/>
                </p:oleObj>
              </mc:Choice>
              <mc:Fallback>
                <p:oleObj name="" r:id="rId2" imgW="4953000" imgH="2238375" progId="Paint.Picture">
                  <p:embed/>
                  <p:pic>
                    <p:nvPicPr>
                      <p:cNvPr id="0" name="对象 3"/>
                      <p:cNvPicPr/>
                      <p:nvPr/>
                    </p:nvPicPr>
                    <p:blipFill>
                      <a:blip r:embed="rId3"/>
                      <a:stretch>
                        <a:fillRect/>
                      </a:stretch>
                    </p:blipFill>
                    <p:spPr>
                      <a:xfrm>
                        <a:off x="899592" y="1916832"/>
                        <a:ext cx="7731620" cy="4359298"/>
                      </a:xfrm>
                      <a:prstGeom prst="rect">
                        <a:avLst/>
                      </a:prstGeom>
                      <a:noFill/>
                      <a:ln w="38100">
                        <a:noFill/>
                        <a:miter/>
                      </a:ln>
                    </p:spPr>
                  </p:pic>
                </p:oleObj>
              </mc:Fallback>
            </mc:AlternateContent>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ontent Placeholder 2"/>
          <p:cNvSpPr>
            <a:spLocks noGrp="1"/>
          </p:cNvSpPr>
          <p:nvPr>
            <p:ph idx="1"/>
          </p:nvPr>
        </p:nvSpPr>
        <p:spPr>
          <a:xfrm>
            <a:off x="706002" y="1575956"/>
            <a:ext cx="8229600" cy="4678451"/>
          </a:xfrm>
        </p:spPr>
        <p:txBody>
          <a:bodyPr anchor="t"/>
          <a:lstStyle/>
          <a:p>
            <a:pPr marL="0" indent="0">
              <a:buNone/>
            </a:pPr>
            <a:r>
              <a:rPr lang="en-US" altLang="en-US" sz="1400" dirty="0">
                <a:latin typeface="Consolas" panose="020B0609020204030204" charset="0"/>
              </a:rPr>
              <a:t>&gt;&gt;&gt; </a:t>
            </a:r>
            <a:r>
              <a:rPr lang="en-US" altLang="en-US" sz="1400" dirty="0" err="1">
                <a:latin typeface="Consolas" panose="020B0609020204030204" charset="0"/>
              </a:rPr>
              <a:t>re.findall</a:t>
            </a:r>
            <a:r>
              <a:rPr lang="en-US" altLang="en-US" sz="1400" dirty="0">
                <a:latin typeface="Consolas" panose="020B0609020204030204" charset="0"/>
              </a:rPr>
              <a:t>('\d+\.\d+\.\d+', 'Python 2.7.13')</a:t>
            </a:r>
            <a:endParaRPr lang="en-US" altLang="en-US" sz="1400" dirty="0">
              <a:latin typeface="Consolas" panose="020B0609020204030204" charset="0"/>
            </a:endParaRPr>
          </a:p>
          <a:p>
            <a:pPr marL="0" indent="0">
              <a:buNone/>
            </a:pPr>
            <a:r>
              <a:rPr lang="en-US" altLang="en-US" sz="1400" dirty="0">
                <a:latin typeface="Consolas" panose="020B0609020204030204" charset="0"/>
              </a:rPr>
              <a:t>                                   #</a:t>
            </a:r>
            <a:r>
              <a:rPr lang="en-US" altLang="en-US" sz="1400" dirty="0" err="1">
                <a:latin typeface="Consolas" panose="020B0609020204030204" charset="0"/>
              </a:rPr>
              <a:t>查找并返回x.x.x形式的数字</a:t>
            </a:r>
            <a:endParaRPr lang="en-US" altLang="en-US" sz="1400" dirty="0">
              <a:latin typeface="Consolas" panose="020B0609020204030204" charset="0"/>
            </a:endParaRPr>
          </a:p>
          <a:p>
            <a:pPr marL="0" indent="0">
              <a:buNone/>
            </a:pPr>
            <a:r>
              <a:rPr lang="en-US" altLang="en-US" sz="1400" dirty="0">
                <a:solidFill>
                  <a:srgbClr val="0000FF"/>
                </a:solidFill>
                <a:latin typeface="Consolas" panose="020B0609020204030204" charset="0"/>
              </a:rPr>
              <a:t>['2.7.13']</a:t>
            </a:r>
            <a:endParaRPr lang="en-US" altLang="en-US" sz="1400" dirty="0">
              <a:solidFill>
                <a:srgbClr val="0000FF"/>
              </a:solidFill>
              <a:latin typeface="Consolas" panose="020B0609020204030204" charset="0"/>
            </a:endParaRP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re.findall</a:t>
            </a:r>
            <a:r>
              <a:rPr lang="en-US" altLang="en-US" sz="1400" dirty="0">
                <a:latin typeface="Consolas" panose="020B0609020204030204" charset="0"/>
              </a:rPr>
              <a:t>('\d+\.\d+\.\d+', 'Python 2.7.13,Python 3.6.0')</a:t>
            </a:r>
            <a:endParaRPr lang="en-US" altLang="en-US" sz="1400" dirty="0">
              <a:latin typeface="Consolas" panose="020B0609020204030204" charset="0"/>
            </a:endParaRPr>
          </a:p>
          <a:p>
            <a:pPr marL="0" indent="0">
              <a:buNone/>
            </a:pPr>
            <a:r>
              <a:rPr lang="en-US" altLang="en-US" sz="1400" dirty="0">
                <a:solidFill>
                  <a:srgbClr val="0000FF"/>
                </a:solidFill>
                <a:latin typeface="Consolas" panose="020B0609020204030204" charset="0"/>
              </a:rPr>
              <a:t>['2.7.13', '3.6.0']</a:t>
            </a:r>
            <a:endParaRPr lang="en-US" altLang="en-US" sz="1400" dirty="0">
              <a:solidFill>
                <a:srgbClr val="0000FF"/>
              </a:solidFill>
              <a:latin typeface="Consolas" panose="020B0609020204030204" charset="0"/>
            </a:endParaRPr>
          </a:p>
          <a:p>
            <a:pPr marL="0" indent="0">
              <a:buNone/>
            </a:pPr>
            <a:r>
              <a:rPr lang="en-US" altLang="en-US" sz="1400" dirty="0">
                <a:latin typeface="Consolas" panose="020B0609020204030204" charset="0"/>
              </a:rPr>
              <a:t>&gt;&gt;&gt; s = '&lt;html&gt;&lt;head&gt;This is head.&lt;/head&gt;&lt;body&gt;This is body.&lt;/body&gt;&lt;/html&gt;'</a:t>
            </a:r>
            <a:endParaRPr lang="en-US" altLang="en-US" sz="1400" dirty="0">
              <a:latin typeface="Consolas" panose="020B0609020204030204" charset="0"/>
            </a:endParaRPr>
          </a:p>
          <a:p>
            <a:pPr marL="0" indent="0">
              <a:buNone/>
            </a:pPr>
            <a:r>
              <a:rPr lang="en-US" altLang="en-US" sz="1400" dirty="0">
                <a:latin typeface="Consolas" panose="020B0609020204030204" charset="0"/>
              </a:rPr>
              <a:t>&gt;&gt;&gt; pattern = r'&lt;html&gt;&lt;head&gt;(.+)&lt;/head&gt;&lt;body&gt;(.+)&lt;/body&gt;&lt;/html&gt;'</a:t>
            </a:r>
            <a:endParaRPr lang="en-US" altLang="en-US" sz="1400" dirty="0">
              <a:latin typeface="Consolas" panose="020B0609020204030204" charset="0"/>
            </a:endParaRPr>
          </a:p>
          <a:p>
            <a:pPr marL="0" indent="0">
              <a:buNone/>
            </a:pPr>
            <a:r>
              <a:rPr lang="en-US" altLang="en-US" sz="1400" dirty="0">
                <a:latin typeface="Consolas" panose="020B0609020204030204" charset="0"/>
              </a:rPr>
              <a:t>&gt;&gt;&gt; result = </a:t>
            </a:r>
            <a:r>
              <a:rPr lang="en-US" altLang="en-US" sz="1400" dirty="0" err="1">
                <a:latin typeface="Consolas" panose="020B0609020204030204" charset="0"/>
              </a:rPr>
              <a:t>re.search</a:t>
            </a:r>
            <a:r>
              <a:rPr lang="en-US" altLang="en-US" sz="1400" dirty="0">
                <a:latin typeface="Consolas" panose="020B0609020204030204" charset="0"/>
              </a:rPr>
              <a:t>(pattern, s)</a:t>
            </a:r>
            <a:endParaRPr lang="en-US" altLang="en-US" sz="1400" dirty="0">
              <a:latin typeface="Consolas" panose="020B0609020204030204" charset="0"/>
            </a:endParaRP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result.group</a:t>
            </a:r>
            <a:r>
              <a:rPr lang="en-US" altLang="en-US" sz="1400" dirty="0">
                <a:latin typeface="Consolas" panose="020B0609020204030204" charset="0"/>
              </a:rPr>
              <a:t>(1)                 #</a:t>
            </a:r>
            <a:r>
              <a:rPr lang="en-US" altLang="en-US" sz="1400" dirty="0" err="1">
                <a:latin typeface="Consolas" panose="020B0609020204030204" charset="0"/>
              </a:rPr>
              <a:t>第一个子模式</a:t>
            </a:r>
            <a:endParaRPr lang="en-US" altLang="en-US" sz="1400" dirty="0">
              <a:latin typeface="Consolas" panose="020B0609020204030204" charset="0"/>
            </a:endParaRPr>
          </a:p>
          <a:p>
            <a:pPr marL="0" indent="0">
              <a:buNone/>
            </a:pPr>
            <a:r>
              <a:rPr lang="en-US" altLang="en-US" sz="1400" dirty="0">
                <a:solidFill>
                  <a:srgbClr val="0000FF"/>
                </a:solidFill>
                <a:latin typeface="Consolas" panose="020B0609020204030204" charset="0"/>
              </a:rPr>
              <a:t>'This is head.'</a:t>
            </a:r>
            <a:endParaRPr lang="en-US" altLang="en-US" sz="1400" dirty="0">
              <a:solidFill>
                <a:srgbClr val="0000FF"/>
              </a:solidFill>
              <a:latin typeface="Consolas" panose="020B0609020204030204" charset="0"/>
            </a:endParaRP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result.group</a:t>
            </a:r>
            <a:r>
              <a:rPr lang="en-US" altLang="en-US" sz="1400" dirty="0">
                <a:latin typeface="Consolas" panose="020B0609020204030204" charset="0"/>
              </a:rPr>
              <a:t>(2)                 #</a:t>
            </a:r>
            <a:r>
              <a:rPr lang="en-US" altLang="en-US" sz="1400" dirty="0" err="1">
                <a:latin typeface="Consolas" panose="020B0609020204030204" charset="0"/>
              </a:rPr>
              <a:t>第二个子模式</a:t>
            </a:r>
            <a:endParaRPr lang="en-US" altLang="en-US" sz="1400" dirty="0">
              <a:latin typeface="Consolas" panose="020B0609020204030204" charset="0"/>
            </a:endParaRPr>
          </a:p>
          <a:p>
            <a:pPr marL="0" indent="0">
              <a:buNone/>
            </a:pPr>
            <a:r>
              <a:rPr lang="en-US" altLang="en-US" sz="1600" dirty="0">
                <a:solidFill>
                  <a:srgbClr val="0000FF"/>
                </a:solidFill>
                <a:latin typeface="Consolas" panose="020B0609020204030204" charset="0"/>
              </a:rPr>
              <a:t>'This is body.'</a:t>
            </a:r>
            <a:endParaRPr lang="en-US" altLang="en-US" sz="1600" dirty="0">
              <a:solidFill>
                <a:srgbClr val="0000FF"/>
              </a:solidFill>
              <a:latin typeface="Consolas" panose="020B0609020204030204" charset="0"/>
            </a:endParaRPr>
          </a:p>
        </p:txBody>
      </p:sp>
      <p:sp>
        <p:nvSpPr>
          <p:cNvPr id="1228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959" y="1602646"/>
            <a:ext cx="8058150" cy="3395345"/>
          </a:xfrm>
        </p:spPr>
        <p:txBody>
          <a:bodyPr/>
          <a:lstStyle/>
          <a:p>
            <a:pPr>
              <a:spcBef>
                <a:spcPts val="600"/>
              </a:spcBef>
              <a:buClr>
                <a:srgbClr val="FF0000"/>
              </a:buClr>
              <a:buFont typeface="Wingdings" panose="05000000000000000000" pitchFamily="2" charset="2"/>
              <a:buChar char="ü"/>
            </a:pPr>
            <a:r>
              <a:rPr lang="zh-CN" altLang="en-US" sz="2000" b="1" noProof="1"/>
              <a:t>应用：</a:t>
            </a:r>
            <a:r>
              <a:rPr lang="zh-CN" altLang="en-US" sz="2000" noProof="1"/>
              <a:t>将一句话的单词进行倒置，标点不倒置。比如 I like </a:t>
            </a:r>
            <a:r>
              <a:rPr lang="en-US" altLang="zh-CN" sz="2000" noProof="1"/>
              <a:t>python</a:t>
            </a:r>
            <a:r>
              <a:rPr lang="zh-CN" altLang="en-US" sz="2000" noProof="1"/>
              <a:t>. 经过函数后变为：</a:t>
            </a:r>
            <a:r>
              <a:rPr lang="en-US" altLang="zh-CN" sz="2000" noProof="1"/>
              <a:t>python</a:t>
            </a:r>
            <a:r>
              <a:rPr lang="zh-CN" altLang="en-US" sz="2000" noProof="1"/>
              <a:t>. like I</a:t>
            </a:r>
            <a:endParaRPr lang="en-US" altLang="zh-CN" sz="2000" noProof="1"/>
          </a:p>
          <a:p>
            <a:pPr>
              <a:spcBef>
                <a:spcPts val="600"/>
              </a:spcBef>
              <a:buClr>
                <a:srgbClr val="FF0000"/>
              </a:buClr>
              <a:buFont typeface="Wingdings" panose="05000000000000000000" pitchFamily="2" charset="2"/>
              <a:buChar char="ü"/>
            </a:pPr>
            <a:endParaRPr lang="zh-CN" altLang="en-US" sz="2000" noProof="1"/>
          </a:p>
          <a:p>
            <a:pPr marL="0" indent="0">
              <a:spcBef>
                <a:spcPts val="0"/>
              </a:spcBef>
              <a:buNone/>
            </a:pPr>
            <a:r>
              <a:rPr lang="zh-CN" altLang="en-US" sz="1350" noProof="1">
                <a:latin typeface="Consolas" panose="020B0609020204030204" charset="0"/>
              </a:rPr>
              <a:t>    import re</a:t>
            </a:r>
            <a:endParaRPr lang="en-US" altLang="zh-CN" sz="1350" noProof="1">
              <a:latin typeface="Consolas" panose="020B0609020204030204" charset="0"/>
            </a:endParaRPr>
          </a:p>
          <a:p>
            <a:pPr marL="0" indent="0">
              <a:spcBef>
                <a:spcPts val="0"/>
              </a:spcBef>
              <a:buNone/>
            </a:pPr>
            <a:r>
              <a:rPr lang="en-US" altLang="zh-CN" sz="1350" noProof="1">
                <a:latin typeface="Consolas" panose="020B0609020204030204" charset="0"/>
              </a:rPr>
              <a:t>    s = “I like Python”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t = re.split(‘\s+’, s.strip()) </a:t>
            </a:r>
            <a:r>
              <a:rPr lang="en-US" altLang="zh-CN" sz="1350" noProof="1">
                <a:latin typeface="Consolas" panose="020B0609020204030204" charset="0"/>
              </a:rPr>
              <a:t>#</a:t>
            </a:r>
            <a:r>
              <a:rPr lang="zh-CN" altLang="en-US" sz="1350" noProof="1">
                <a:latin typeface="Consolas" panose="020B0609020204030204" charset="0"/>
              </a:rPr>
              <a:t> '''考虑开头或结束有空格的情况'''</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t.reverse()</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a:t>
            </a:r>
            <a:r>
              <a:rPr lang="en-US" altLang="zh-CN" sz="1350" noProof="1">
                <a:latin typeface="Consolas" panose="020B0609020204030204" charset="0"/>
              </a:rPr>
              <a:t>print(</a:t>
            </a:r>
            <a:r>
              <a:rPr lang="zh-CN" altLang="en-US" sz="1350" noProof="1">
                <a:latin typeface="Consolas" panose="020B0609020204030204" charset="0"/>
              </a:rPr>
              <a:t>' '.join(t)</a:t>
            </a:r>
            <a:r>
              <a:rPr lang="en-US" altLang="zh-CN" sz="1350" noProof="1">
                <a:latin typeface="Consolas" panose="020B0609020204030204" charset="0"/>
              </a:rPr>
              <a:t>)</a:t>
            </a:r>
            <a:endParaRPr lang="zh-CN" altLang="en-US" sz="1350" noProof="1">
              <a:latin typeface="Consolas" panose="020B0609020204030204" charset="0"/>
            </a:endParaRPr>
          </a:p>
          <a:p>
            <a:pPr marL="0" indent="0">
              <a:spcBef>
                <a:spcPts val="0"/>
              </a:spcBef>
              <a:buNone/>
            </a:pP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import re</a:t>
            </a:r>
            <a:endParaRPr lang="en-US" altLang="zh-CN" sz="1350" noProof="1">
              <a:latin typeface="Consolas" panose="020B0609020204030204" charset="0"/>
            </a:endParaRPr>
          </a:p>
          <a:p>
            <a:pPr marL="0" indent="0">
              <a:spcBef>
                <a:spcPts val="0"/>
              </a:spcBef>
              <a:buNone/>
            </a:pPr>
            <a:r>
              <a:rPr lang="en-US" altLang="zh-CN" sz="1350" noProof="1">
                <a:latin typeface="Consolas" panose="020B0609020204030204" charset="0"/>
              </a:rPr>
              <a:t>    s = “I like Python”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t = re.split('\s+', s.strip())</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a:t>
            </a:r>
            <a:r>
              <a:rPr lang="en-US" altLang="zh-CN" sz="1350" noProof="1">
                <a:latin typeface="Consolas" panose="020B0609020204030204" charset="0"/>
              </a:rPr>
              <a:t>print(</a:t>
            </a:r>
            <a:r>
              <a:rPr lang="zh-CN" altLang="en-US" sz="1350" noProof="1">
                <a:latin typeface="Consolas" panose="020B0609020204030204" charset="0"/>
              </a:rPr>
              <a:t>' '.join(reversed(t))</a:t>
            </a:r>
            <a:r>
              <a:rPr lang="en-US" altLang="zh-CN" sz="1350" noProof="1">
                <a:latin typeface="Consolas" panose="020B0609020204030204" charset="0"/>
              </a:rPr>
              <a:t>)</a:t>
            </a:r>
            <a:endParaRPr lang="zh-CN" altLang="en-US" sz="1350" noProof="1">
              <a:latin typeface="Consolas" panose="020B0609020204030204" charset="0"/>
            </a:endParaRPr>
          </a:p>
        </p:txBody>
      </p:sp>
      <p:sp>
        <p:nvSpPr>
          <p:cNvPr id="12390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base">
              <a:buClr>
                <a:srgbClr val="FF0000"/>
              </a:buClr>
              <a:buFont typeface="Wingdings" panose="05000000000000000000" pitchFamily="2" charset="2"/>
              <a:buChar char="ü"/>
            </a:pPr>
            <a:r>
              <a:rPr lang="zh-CN" altLang="en-US" sz="2400" b="1" noProof="1"/>
              <a:t>应用：</a:t>
            </a:r>
            <a:r>
              <a:rPr lang="zh-CN" altLang="en-US" sz="2400" noProof="1"/>
              <a:t>查找字符串中最长的数字子串</a:t>
            </a:r>
            <a:endParaRPr lang="en-US" altLang="zh-CN" sz="2400" noProof="1"/>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    </a:t>
            </a:r>
            <a:endParaRPr lang="zh-CN" altLang="en-US" sz="1350" noProof="1">
              <a:latin typeface="Consolas" panose="020B0609020204030204" charset="0"/>
            </a:endParaRPr>
          </a:p>
        </p:txBody>
      </p:sp>
      <p:sp>
        <p:nvSpPr>
          <p:cNvPr id="12493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4" name="矩形 3"/>
          <p:cNvSpPr/>
          <p:nvPr/>
        </p:nvSpPr>
        <p:spPr>
          <a:xfrm>
            <a:off x="4572000" y="1974047"/>
            <a:ext cx="4572000" cy="2031325"/>
          </a:xfrm>
          <a:prstGeom prst="rect">
            <a:avLst/>
          </a:prstGeom>
        </p:spPr>
        <p:txBody>
          <a:bodyPr>
            <a:spAutoFit/>
          </a:bodyPr>
          <a:lstStyle/>
          <a:p>
            <a:pPr marL="0" indent="0">
              <a:spcBef>
                <a:spcPts val="0"/>
              </a:spcBef>
              <a:buNone/>
            </a:pPr>
            <a:r>
              <a:rPr lang="zh-CN" altLang="en-US" noProof="1">
                <a:latin typeface="Consolas" panose="020B0609020204030204" charset="0"/>
              </a:rPr>
              <a:t> '''使用非数字作为分隔符'''</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import re</a:t>
            </a:r>
            <a:endParaRPr lang="en-US" altLang="zh-CN" noProof="1">
              <a:latin typeface="Consolas" panose="020B0609020204030204" charset="0"/>
            </a:endParaRPr>
          </a:p>
          <a:p>
            <a:pPr marL="0" indent="0">
              <a:spcBef>
                <a:spcPts val="0"/>
              </a:spcBef>
              <a:buNone/>
            </a:pPr>
            <a:r>
              <a:rPr lang="en-US" altLang="zh-CN" noProof="1">
                <a:latin typeface="Consolas" panose="020B0609020204030204" charset="0"/>
              </a:rPr>
              <a:t>    s = input(“str:”)</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zh-CN" altLang="en-US" noProof="1">
                <a:solidFill>
                  <a:srgbClr val="0000FF"/>
                </a:solidFill>
                <a:latin typeface="Consolas" panose="020B0609020204030204" charset="0"/>
              </a:rPr>
              <a:t>t </a:t>
            </a:r>
            <a:r>
              <a:rPr lang="zh-CN" altLang="en-US" noProof="1">
                <a:latin typeface="Consolas" panose="020B0609020204030204" charset="0"/>
              </a:rPr>
              <a:t>= re.split('[^\d]+', s)</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if 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max(t, key=len)</a:t>
            </a:r>
            <a:r>
              <a:rPr lang="en-US" altLang="zh-CN" noProof="1">
                <a:latin typeface="Consolas" panose="020B0609020204030204" charset="0"/>
              </a:rPr>
              <a: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'No '</a:t>
            </a:r>
            <a:r>
              <a:rPr lang="en-US" altLang="zh-CN" noProof="1">
                <a:latin typeface="Consolas" panose="020B0609020204030204" charset="0"/>
              </a:rPr>
              <a:t>)</a:t>
            </a:r>
            <a:endParaRPr lang="zh-CN" altLang="en-US" dirty="0"/>
          </a:p>
        </p:txBody>
      </p:sp>
      <p:sp>
        <p:nvSpPr>
          <p:cNvPr id="5" name="矩形 4"/>
          <p:cNvSpPr/>
          <p:nvPr/>
        </p:nvSpPr>
        <p:spPr>
          <a:xfrm>
            <a:off x="656531" y="2230423"/>
            <a:ext cx="4572000" cy="1754326"/>
          </a:xfrm>
          <a:prstGeom prst="rect">
            <a:avLst/>
          </a:prstGeom>
        </p:spPr>
        <p:txBody>
          <a:bodyPr>
            <a:spAutoFit/>
          </a:bodyPr>
          <a:lstStyle/>
          <a:p>
            <a:pPr marL="0" indent="0">
              <a:spcBef>
                <a:spcPts val="0"/>
              </a:spcBef>
              <a:buNone/>
            </a:pPr>
            <a:r>
              <a:rPr lang="zh-CN" altLang="en-US" noProof="1">
                <a:latin typeface="Consolas" panose="020B0609020204030204" charset="0"/>
              </a:rPr>
              <a:t>import re</a:t>
            </a:r>
            <a:endParaRPr lang="en-US" altLang="zh-CN" noProof="1">
              <a:latin typeface="Consolas" panose="020B0609020204030204" charset="0"/>
            </a:endParaRPr>
          </a:p>
          <a:p>
            <a:pPr marL="0" indent="0">
              <a:spcBef>
                <a:spcPts val="0"/>
              </a:spcBef>
              <a:buNone/>
            </a:pPr>
            <a:r>
              <a:rPr lang="en-US" altLang="zh-CN" noProof="1">
                <a:latin typeface="Consolas" panose="020B0609020204030204" charset="0"/>
              </a:rPr>
              <a:t>    s = input(“str:”)</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zh-CN" altLang="en-US" noProof="1">
                <a:solidFill>
                  <a:srgbClr val="0000FF"/>
                </a:solidFill>
                <a:latin typeface="Consolas" panose="020B0609020204030204" charset="0"/>
              </a:rPr>
              <a:t>t</a:t>
            </a:r>
            <a:r>
              <a:rPr lang="zh-CN" altLang="en-US" noProof="1">
                <a:latin typeface="Consolas" panose="020B0609020204030204" charset="0"/>
              </a:rPr>
              <a:t> = re.findall('\d+', s)</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if 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max(t, key=len)</a:t>
            </a:r>
            <a:r>
              <a:rPr lang="en-US" altLang="zh-CN" noProof="1">
                <a:latin typeface="Consolas" panose="020B0609020204030204" charset="0"/>
              </a:rPr>
              <a: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'No '</a:t>
            </a:r>
            <a:r>
              <a:rPr lang="en-US" altLang="zh-CN" noProof="1">
                <a:latin typeface="Consolas" panose="020B0609020204030204" charset="0"/>
              </a:rPr>
              <a:t>)</a:t>
            </a:r>
            <a:endParaRPr lang="zh-CN" altLang="en-US" noProof="1">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文本占位符 59394"/>
          <p:cNvSpPr>
            <a:spLocks noGrp="1"/>
          </p:cNvSpPr>
          <p:nvPr>
            <p:ph idx="1"/>
          </p:nvPr>
        </p:nvSpPr>
        <p:spPr>
          <a:xfrm>
            <a:off x="683568" y="1575956"/>
            <a:ext cx="8229600" cy="4678451"/>
          </a:xfrm>
        </p:spPr>
        <p:txBody>
          <a:bodyPr anchor="t"/>
          <a:lstStyle/>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首先使用re模块的compile()方法将正则表达式编译生成正则表达式对象，然后再使用正则表达式对象提供的方法进行字符串处理。</a:t>
            </a:r>
            <a:endParaRPr lang="zh-CN" altLang="en-US" sz="1800" dirty="0">
              <a:latin typeface="宋体" panose="02010600030101010101" pitchFamily="2" charset="-122"/>
            </a:endParaRP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使用编译后的正则表达式对象可以</a:t>
            </a:r>
            <a:r>
              <a:rPr lang="zh-CN" altLang="en-US" sz="1800" dirty="0">
                <a:solidFill>
                  <a:srgbClr val="FF0000"/>
                </a:solidFill>
                <a:latin typeface="宋体" panose="02010600030101010101" pitchFamily="2" charset="-122"/>
              </a:rPr>
              <a:t>提高字符串处理速度</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也提供了更强大的文本处理功能</a:t>
            </a:r>
            <a:r>
              <a:rPr lang="zh-CN" altLang="en-US" sz="1800" dirty="0">
                <a:latin typeface="宋体" panose="02010600030101010101" pitchFamily="2" charset="-122"/>
              </a:rPr>
              <a:t>。</a:t>
            </a:r>
            <a:endParaRPr lang="zh-CN" altLang="en-US" sz="1800" dirty="0">
              <a:latin typeface="宋体" panose="02010600030101010101" pitchFamily="2" charset="-122"/>
            </a:endParaRP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正则表达式对象的match(string[, pos[, endpos]])方法用于在字符串开头或指定位置进行搜索，</a:t>
            </a:r>
            <a:r>
              <a:rPr lang="zh-CN" altLang="en-US" sz="1800" dirty="0">
                <a:solidFill>
                  <a:srgbClr val="FF0000"/>
                </a:solidFill>
                <a:latin typeface="宋体" panose="02010600030101010101" pitchFamily="2" charset="-122"/>
              </a:rPr>
              <a:t>模式必须出现在字符串开头或指定位置</a:t>
            </a:r>
            <a:r>
              <a:rPr lang="zh-CN" altLang="en-US" sz="1800" dirty="0">
                <a:latin typeface="宋体" panose="02010600030101010101" pitchFamily="2" charset="-122"/>
              </a:rPr>
              <a:t>；</a:t>
            </a:r>
            <a:endParaRPr lang="zh-CN" altLang="en-US" sz="1800" dirty="0">
              <a:latin typeface="宋体" panose="02010600030101010101" pitchFamily="2" charset="-122"/>
            </a:endParaRP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正则表达式对象的search(string[, pos[, endpos]])方法用于</a:t>
            </a:r>
            <a:r>
              <a:rPr lang="zh-CN" altLang="en-US" sz="1800" dirty="0">
                <a:solidFill>
                  <a:srgbClr val="FF0000"/>
                </a:solidFill>
                <a:latin typeface="宋体" panose="02010600030101010101" pitchFamily="2" charset="-122"/>
              </a:rPr>
              <a:t>在整个字符串中进行搜索</a:t>
            </a:r>
            <a:r>
              <a:rPr lang="zh-CN" altLang="en-US" sz="1800" dirty="0">
                <a:latin typeface="宋体" panose="02010600030101010101" pitchFamily="2" charset="-122"/>
              </a:rPr>
              <a:t>；</a:t>
            </a:r>
            <a:endParaRPr lang="zh-CN" altLang="en-US" sz="1800" dirty="0">
              <a:latin typeface="宋体" panose="02010600030101010101" pitchFamily="2" charset="-122"/>
            </a:endParaRP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正则表达式对象的findall(string[, pos[, endpos]])方法用于在字符串中</a:t>
            </a:r>
            <a:r>
              <a:rPr lang="zh-CN" altLang="en-US" sz="1800" dirty="0">
                <a:solidFill>
                  <a:srgbClr val="FF0000"/>
                </a:solidFill>
                <a:latin typeface="宋体" panose="02010600030101010101" pitchFamily="2" charset="-122"/>
              </a:rPr>
              <a:t>查找所有符合正则表达式的字符串并返回列表</a:t>
            </a:r>
            <a:r>
              <a:rPr lang="zh-CN" altLang="en-US" sz="1800" dirty="0">
                <a:latin typeface="宋体" panose="02010600030101010101" pitchFamily="2" charset="-122"/>
              </a:rPr>
              <a:t>。</a:t>
            </a:r>
            <a:endParaRPr lang="zh-CN" altLang="en-US" sz="1800" dirty="0">
              <a:latin typeface="宋体" panose="02010600030101010101" pitchFamily="2" charset="-122"/>
            </a:endParaRPr>
          </a:p>
        </p:txBody>
      </p:sp>
      <p:sp>
        <p:nvSpPr>
          <p:cNvPr id="12595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5" name="文本框 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95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5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95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95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9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307040"/>
            <a:ext cx="8820472" cy="5146296"/>
          </a:xfrm>
        </p:spPr>
        <p:txBody>
          <a:bodyPr/>
          <a:lstStyle/>
          <a:p>
            <a:pPr fontAlgn="base">
              <a:buClr>
                <a:srgbClr val="FF0000"/>
              </a:buClr>
              <a:buFont typeface="Wingdings" panose="05000000000000000000" charset="0"/>
              <a:buChar char=""/>
            </a:pPr>
            <a:r>
              <a:rPr lang="en-US" sz="2000" noProof="1"/>
              <a:t>match()、search()、findall()</a:t>
            </a:r>
            <a:endParaRPr lang="en-US" sz="2000" noProof="1"/>
          </a:p>
          <a:p>
            <a:pPr marL="685800" lvl="1">
              <a:spcBef>
                <a:spcPts val="600"/>
              </a:spcBef>
              <a:spcAft>
                <a:spcPts val="0"/>
              </a:spcAft>
              <a:buClr>
                <a:srgbClr val="FF0000"/>
              </a:buClr>
              <a:buFont typeface="Wingdings" panose="05000000000000000000" charset="0"/>
              <a:buChar char="ü"/>
            </a:pPr>
            <a:r>
              <a:rPr lang="en-US" sz="2000" noProof="1"/>
              <a:t>match(string[, pos[, endpos]])方法在字符串开头或指定位置进行搜索，</a:t>
            </a:r>
            <a:endParaRPr lang="en-US" sz="2000" noProof="1"/>
          </a:p>
          <a:p>
            <a:pPr marL="400050" lvl="1" indent="0">
              <a:spcBef>
                <a:spcPts val="600"/>
              </a:spcBef>
              <a:spcAft>
                <a:spcPts val="0"/>
              </a:spcAft>
              <a:buClr>
                <a:srgbClr val="FF0000"/>
              </a:buClr>
              <a:buNone/>
            </a:pPr>
            <a:r>
              <a:rPr lang="en-US" sz="2000" noProof="1">
                <a:solidFill>
                  <a:srgbClr val="FF0000"/>
                </a:solidFill>
              </a:rPr>
              <a:t>    模式必须出现在字符串开头或指定位置</a:t>
            </a:r>
            <a:r>
              <a:rPr lang="en-US" sz="2000" noProof="1"/>
              <a:t>；</a:t>
            </a:r>
            <a:endParaRPr lang="en-US" sz="2000" noProof="1"/>
          </a:p>
          <a:p>
            <a:pPr marL="685800" lvl="1">
              <a:spcBef>
                <a:spcPts val="600"/>
              </a:spcBef>
              <a:spcAft>
                <a:spcPts val="0"/>
              </a:spcAft>
              <a:buClr>
                <a:srgbClr val="FF0000"/>
              </a:buClr>
              <a:buFont typeface="Wingdings" panose="05000000000000000000" charset="0"/>
              <a:buChar char="ü"/>
            </a:pPr>
            <a:r>
              <a:rPr lang="en-US" sz="2000" noProof="1"/>
              <a:t>search(string[, pos[, endpos]])方法在</a:t>
            </a:r>
            <a:r>
              <a:rPr lang="en-US" sz="2000" noProof="1">
                <a:solidFill>
                  <a:srgbClr val="FF0000"/>
                </a:solidFill>
              </a:rPr>
              <a:t>整个字符串或指定范围</a:t>
            </a:r>
            <a:r>
              <a:rPr lang="en-US" sz="2000" noProof="1"/>
              <a:t>中进行搜索；</a:t>
            </a:r>
            <a:endParaRPr lang="en-US" sz="2000" noProof="1"/>
          </a:p>
          <a:p>
            <a:pPr marL="685800" lvl="1">
              <a:spcBef>
                <a:spcPts val="600"/>
              </a:spcBef>
              <a:spcAft>
                <a:spcPts val="0"/>
              </a:spcAft>
              <a:buClr>
                <a:srgbClr val="FF0000"/>
              </a:buClr>
              <a:buFont typeface="Wingdings" panose="05000000000000000000" charset="0"/>
              <a:buChar char="ü"/>
            </a:pPr>
            <a:r>
              <a:rPr lang="en-US" sz="2000" noProof="1"/>
              <a:t>findall(string[, pos[, endpos]])方法</a:t>
            </a:r>
            <a:r>
              <a:rPr lang="zh-CN" altLang="en-US" sz="2000" noProof="1"/>
              <a:t>在</a:t>
            </a:r>
            <a:r>
              <a:rPr lang="en-US" sz="2000" noProof="1"/>
              <a:t>字符串</a:t>
            </a:r>
            <a:r>
              <a:rPr lang="zh-CN" altLang="en-US" sz="2000" noProof="1">
                <a:solidFill>
                  <a:srgbClr val="FF0000"/>
                </a:solidFill>
              </a:rPr>
              <a:t>指定范围</a:t>
            </a:r>
            <a:r>
              <a:rPr lang="en-US" sz="2000" noProof="1"/>
              <a:t>中</a:t>
            </a:r>
            <a:r>
              <a:rPr lang="en-US" sz="2000" noProof="1">
                <a:solidFill>
                  <a:srgbClr val="FF0000"/>
                </a:solidFill>
              </a:rPr>
              <a:t>查找所有</a:t>
            </a:r>
            <a:r>
              <a:rPr lang="en-US" sz="2000" noProof="1"/>
              <a:t>符合正则表达式的字符串并以列表形式返回。</a:t>
            </a:r>
            <a:endParaRPr lang="en-US" sz="2000" noProof="1"/>
          </a:p>
        </p:txBody>
      </p:sp>
      <p:sp>
        <p:nvSpPr>
          <p:cNvPr id="1269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pic>
        <p:nvPicPr>
          <p:cNvPr id="11" name="图片 10"/>
          <p:cNvPicPr>
            <a:picLocks noChangeAspect="1"/>
          </p:cNvPicPr>
          <p:nvPr/>
        </p:nvPicPr>
        <p:blipFill>
          <a:blip r:embed="rId2"/>
          <a:stretch>
            <a:fillRect/>
          </a:stretch>
        </p:blipFill>
        <p:spPr>
          <a:xfrm>
            <a:off x="755576" y="3429000"/>
            <a:ext cx="6992126" cy="349606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Content Placeholder 2"/>
          <p:cNvSpPr txBox="1"/>
          <p:nvPr/>
        </p:nvSpPr>
        <p:spPr bwMode="auto">
          <a:xfrm>
            <a:off x="889248" y="1585481"/>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altLang="en-US" sz="1600" dirty="0">
                <a:latin typeface="Consolas" panose="020B0609020204030204" charset="0"/>
              </a:rPr>
              <a:t>&gt;&gt;&gt; import re</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example = 'Hefei University of Technology'</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a:t>
            </a:r>
            <a:r>
              <a:rPr lang="en-US" altLang="en-US" sz="1600" dirty="0" err="1">
                <a:latin typeface="Consolas" panose="020B0609020204030204" charset="0"/>
              </a:rPr>
              <a:t>bH</a:t>
            </a:r>
            <a:r>
              <a:rPr lang="en-US" altLang="en-US" sz="1600" dirty="0">
                <a:latin typeface="Consolas" panose="020B0609020204030204" charset="0"/>
              </a:rPr>
              <a:t>\w+\b')  </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 </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[‘Hefei']</a:t>
            </a:r>
            <a:endParaRPr lang="en-US" altLang="en-US" sz="1600" dirty="0">
              <a:solidFill>
                <a:srgbClr val="0000FF"/>
              </a:solidFill>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a:t>
            </a:r>
            <a:r>
              <a:rPr lang="en-US" altLang="en-US" sz="1600" dirty="0" err="1">
                <a:latin typeface="Consolas" panose="020B0609020204030204" charset="0"/>
              </a:rPr>
              <a:t>w+y</a:t>
            </a:r>
            <a:r>
              <a:rPr lang="en-US" altLang="en-US" sz="1600" dirty="0">
                <a:latin typeface="Consolas" panose="020B0609020204030204" charset="0"/>
              </a:rPr>
              <a:t>\b')</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University‘,’Technology</a:t>
            </a:r>
            <a:r>
              <a:rPr lang="en-US" altLang="en-US" sz="1600" dirty="0">
                <a:solidFill>
                  <a:srgbClr val="0000FF"/>
                </a:solidFill>
                <a:latin typeface="Consolas" panose="020B0609020204030204" charset="0"/>
              </a:rPr>
              <a:t>’]</a:t>
            </a:r>
            <a:endParaRPr lang="en-US" altLang="en-US" sz="1600" dirty="0">
              <a:solidFill>
                <a:srgbClr val="0000FF"/>
              </a:solidFill>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(r'\b[a-</a:t>
            </a:r>
            <a:r>
              <a:rPr lang="en-US" altLang="en-US" sz="1600" dirty="0" err="1">
                <a:latin typeface="Consolas" panose="020B0609020204030204" charset="0"/>
              </a:rPr>
              <a:t>zA</a:t>
            </a:r>
            <a:r>
              <a:rPr lang="en-US" altLang="en-US" sz="1600" dirty="0">
                <a:latin typeface="Consolas" panose="020B0609020204030204" charset="0"/>
              </a:rPr>
              <a:t>-Z]{2}\b') #查找2个字母长的单词</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[‘of']</a:t>
            </a:r>
            <a:endParaRPr lang="en-US" altLang="en-US" sz="1600" dirty="0">
              <a:solidFill>
                <a:srgbClr val="0000FF"/>
              </a:solidFill>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s = '</a:t>
            </a:r>
            <a:r>
              <a:rPr lang="en-US" altLang="en-US" sz="1600" dirty="0">
                <a:solidFill>
                  <a:srgbClr val="FF0000"/>
                </a:solidFill>
                <a:latin typeface="Consolas" panose="020B0609020204030204" charset="0"/>
              </a:rPr>
              <a:t>ab</a:t>
            </a:r>
            <a:r>
              <a:rPr lang="en-US" altLang="en-US" sz="1600" dirty="0">
                <a:latin typeface="Consolas" panose="020B0609020204030204" charset="0"/>
              </a:rPr>
              <a:t>134</a:t>
            </a:r>
            <a:r>
              <a:rPr lang="en-US" altLang="en-US" sz="1600" dirty="0">
                <a:solidFill>
                  <a:srgbClr val="FF0000"/>
                </a:solidFill>
                <a:latin typeface="Consolas" panose="020B0609020204030204" charset="0"/>
              </a:rPr>
              <a:t>ab</a:t>
            </a:r>
            <a:r>
              <a:rPr lang="en-US" altLang="en-US" sz="1600" dirty="0">
                <a:latin typeface="Consolas" panose="020B0609020204030204" charset="0"/>
              </a:rPr>
              <a:t>98723jafjweoruiag</a:t>
            </a:r>
            <a:r>
              <a:rPr lang="en-US" altLang="en-US" sz="1600" dirty="0">
                <a:solidFill>
                  <a:srgbClr val="FF0000"/>
                </a:solidFill>
                <a:latin typeface="Consolas" panose="020B0609020204030204" charset="0"/>
              </a:rPr>
              <a:t>ab</a:t>
            </a:r>
            <a:r>
              <a:rPr lang="en-US" altLang="en-US" sz="1600" dirty="0">
                <a:latin typeface="Consolas" panose="020B0609020204030204" charset="0"/>
              </a:rPr>
              <a:t>'</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m = </a:t>
            </a:r>
            <a:r>
              <a:rPr lang="en-US" altLang="en-US" sz="1600" dirty="0" err="1">
                <a:latin typeface="Consolas" panose="020B0609020204030204" charset="0"/>
              </a:rPr>
              <a:t>re.search</a:t>
            </a:r>
            <a:r>
              <a:rPr lang="en-US" altLang="en-US" sz="1600" dirty="0">
                <a:latin typeface="Consolas" panose="020B0609020204030204" charset="0"/>
              </a:rPr>
              <a:t>(r'((ab).*){2}.*(ab)', s)#</a:t>
            </a:r>
            <a:r>
              <a:rPr lang="zh-CN" altLang="en-US" sz="1600" dirty="0">
                <a:latin typeface="Consolas" panose="020B0609020204030204" charset="0"/>
              </a:rPr>
              <a:t>在</a:t>
            </a:r>
            <a:r>
              <a:rPr lang="en-US" altLang="zh-CN" sz="1600" dirty="0">
                <a:latin typeface="Consolas" panose="020B0609020204030204" charset="0"/>
              </a:rPr>
              <a:t>s</a:t>
            </a:r>
            <a:r>
              <a:rPr lang="zh-CN" altLang="en-US" sz="1600" dirty="0">
                <a:latin typeface="Consolas" panose="020B0609020204030204" charset="0"/>
              </a:rPr>
              <a:t>中查找</a:t>
            </a:r>
            <a:r>
              <a:rPr lang="en-US" altLang="zh-CN" sz="1600" dirty="0">
                <a:latin typeface="Consolas" panose="020B0609020204030204" charset="0"/>
              </a:rPr>
              <a:t>ab</a:t>
            </a:r>
            <a:r>
              <a:rPr lang="zh-CN" altLang="en-US" sz="1600" dirty="0">
                <a:latin typeface="Consolas" panose="020B0609020204030204" charset="0"/>
              </a:rPr>
              <a:t>的第</a:t>
            </a:r>
            <a:r>
              <a:rPr lang="en-US" altLang="zh-CN" sz="1600" dirty="0">
                <a:latin typeface="Consolas" panose="020B0609020204030204" charset="0"/>
              </a:rPr>
              <a:t>3</a:t>
            </a:r>
            <a:r>
              <a:rPr lang="zh-CN" altLang="en-US" sz="1600" dirty="0">
                <a:latin typeface="Consolas" panose="020B0609020204030204" charset="0"/>
              </a:rPr>
              <a:t>次出现</a:t>
            </a:r>
            <a:endParaRPr lang="zh-CN"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m.group</a:t>
            </a:r>
            <a:r>
              <a:rPr lang="en-US" altLang="en-US" sz="1600" dirty="0">
                <a:latin typeface="Consolas" panose="020B0609020204030204" charset="0"/>
              </a:rPr>
              <a:t>(3)</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'ab'</a:t>
            </a:r>
            <a:endParaRPr lang="en-US" altLang="en-US" sz="1600" dirty="0">
              <a:solidFill>
                <a:srgbClr val="0000FF"/>
              </a:solidFill>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m.span</a:t>
            </a:r>
            <a:r>
              <a:rPr lang="en-US" altLang="en-US" sz="1600" dirty="0">
                <a:latin typeface="Consolas" panose="020B0609020204030204" charset="0"/>
              </a:rPr>
              <a:t>(3)</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(24, 26)</a:t>
            </a:r>
            <a:endParaRPr lang="en-US" altLang="en-US" sz="1600" dirty="0">
              <a:solidFill>
                <a:srgbClr val="0000FF"/>
              </a:solidFill>
              <a:latin typeface="Consolas" panose="020B0609020204030204" charset="0"/>
            </a:endParaRPr>
          </a:p>
          <a:p>
            <a:pPr marL="0" indent="0">
              <a:spcBef>
                <a:spcPct val="0"/>
              </a:spcBef>
              <a:buFont typeface="Arial" panose="020B0604020202020204" pitchFamily="34" charset="0"/>
              <a:buNone/>
            </a:pPr>
            <a:r>
              <a:rPr lang="en-US" altLang="en-US" sz="1600" dirty="0">
                <a:latin typeface="Consolas" panose="020B0609020204030204" charset="0"/>
              </a:rPr>
              <a:t>&gt;&gt;&gt; s[24:]</a:t>
            </a:r>
            <a:endParaRPr lang="en-US" altLang="en-US" sz="1600" dirty="0">
              <a:latin typeface="Consolas" panose="020B0609020204030204" charset="0"/>
            </a:endParaRP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'ab'</a:t>
            </a:r>
            <a:endParaRPr lang="en-US" altLang="en-US" sz="1600" dirty="0">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Content Placeholder 2"/>
          <p:cNvSpPr>
            <a:spLocks noGrp="1"/>
          </p:cNvSpPr>
          <p:nvPr>
            <p:ph idx="1"/>
          </p:nvPr>
        </p:nvSpPr>
        <p:spPr/>
        <p:txBody>
          <a:bodyPr anchor="t"/>
          <a:lstStyle/>
          <a:p>
            <a:pPr marL="0" indent="0">
              <a:spcBef>
                <a:spcPct val="0"/>
              </a:spcBef>
              <a:buNone/>
            </a:pPr>
            <a:r>
              <a:rPr lang="en-US" altLang="en-US" sz="1400" dirty="0">
                <a:latin typeface="Consolas" panose="020B0609020204030204" charset="0"/>
              </a:rPr>
              <a:t>&gt;&gt;&gt; import re</a:t>
            </a:r>
            <a:endParaRPr lang="en-US" altLang="en-US" sz="1400" dirty="0">
              <a:latin typeface="Consolas" panose="020B0609020204030204" charset="0"/>
            </a:endParaRPr>
          </a:p>
          <a:p>
            <a:pPr marL="0" indent="0">
              <a:spcBef>
                <a:spcPct val="0"/>
              </a:spcBef>
              <a:buNone/>
            </a:pPr>
            <a:r>
              <a:rPr lang="en-US" altLang="en-US" sz="1400" dirty="0">
                <a:latin typeface="Consolas" panose="020B0609020204030204" charset="0"/>
              </a:rPr>
              <a:t>&gt;&gt;&gt; example = 'Hefei University of Technology'</a:t>
            </a:r>
            <a:endParaRPr lang="en-US" altLang="en-US" sz="1400" dirty="0">
              <a:latin typeface="Consolas" panose="020B0609020204030204" charset="0"/>
            </a:endParaRPr>
          </a:p>
          <a:p>
            <a:pPr marL="0" indent="0">
              <a:spcBef>
                <a:spcPct val="0"/>
              </a:spcBef>
              <a:buNone/>
            </a:pPr>
            <a:r>
              <a:rPr lang="en-US" altLang="en-US" sz="1400" dirty="0">
                <a:latin typeface="Consolas" panose="020B0609020204030204" charset="0"/>
              </a:rPr>
              <a:t>&gt;&gt;&gt; pattern = </a:t>
            </a:r>
            <a:r>
              <a:rPr lang="en-US" altLang="en-US" sz="1400" dirty="0" err="1">
                <a:latin typeface="Consolas" panose="020B0609020204030204" charset="0"/>
              </a:rPr>
              <a:t>re.compile</a:t>
            </a:r>
            <a:r>
              <a:rPr lang="en-US" altLang="en-US" sz="1400" dirty="0">
                <a:latin typeface="Consolas" panose="020B0609020204030204" charset="0"/>
              </a:rPr>
              <a:t>(r'\</a:t>
            </a:r>
            <a:r>
              <a:rPr lang="en-US" altLang="en-US" sz="1400" dirty="0" err="1">
                <a:latin typeface="Consolas" panose="020B0609020204030204" charset="0"/>
              </a:rPr>
              <a:t>bA</a:t>
            </a:r>
            <a:r>
              <a:rPr lang="en-US" altLang="en-US" sz="1400" dirty="0">
                <a:latin typeface="Consolas" panose="020B0609020204030204" charset="0"/>
              </a:rPr>
              <a:t>\w+\b')</a:t>
            </a:r>
            <a:endParaRPr lang="en-US" altLang="en-US" sz="140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pattern.match</a:t>
            </a:r>
            <a:r>
              <a:rPr lang="en-US" altLang="en-US" sz="1350" dirty="0">
                <a:latin typeface="Consolas" panose="020B0609020204030204" charset="0"/>
              </a:rPr>
              <a:t>(example)     #</a:t>
            </a:r>
            <a:r>
              <a:rPr lang="en-US" altLang="en-US" sz="1350" dirty="0" err="1">
                <a:latin typeface="Consolas" panose="020B0609020204030204" charset="0"/>
              </a:rPr>
              <a:t>从字符串开头开始匹配</a:t>
            </a:r>
            <a:r>
              <a:rPr lang="en-US" altLang="en-US" sz="1350" dirty="0">
                <a:latin typeface="Consolas" panose="020B0609020204030204" charset="0"/>
              </a:rPr>
              <a:t>, </a:t>
            </a:r>
            <a:r>
              <a:rPr lang="zh-CN" altLang="en-US" sz="1350" dirty="0">
                <a:latin typeface="Consolas" panose="020B0609020204030204" charset="0"/>
              </a:rPr>
              <a:t>未匹配返回</a:t>
            </a:r>
            <a:r>
              <a:rPr lang="en-US" altLang="zh-CN" sz="1350" dirty="0">
                <a:latin typeface="Consolas" panose="020B0609020204030204" charset="0"/>
              </a:rPr>
              <a:t>None</a:t>
            </a:r>
            <a:r>
              <a:rPr lang="zh-CN" altLang="en-US" sz="1350" dirty="0">
                <a:latin typeface="Consolas" panose="020B0609020204030204" charset="0"/>
              </a:rPr>
              <a:t>（不成功，无返回值）</a:t>
            </a:r>
            <a:endParaRPr lang="en-US" altLang="en-US" sz="1350" dirty="0">
              <a:latin typeface="Consolas" panose="020B0609020204030204" charset="0"/>
            </a:endParaRPr>
          </a:p>
          <a:p>
            <a:pPr marL="0" indent="0">
              <a:buNone/>
            </a:pPr>
            <a:r>
              <a:rPr lang="en-US" altLang="en-US" sz="1200" dirty="0">
                <a:latin typeface="Consolas" panose="020B0609020204030204" charset="0"/>
              </a:rPr>
              <a:t>&gt;&gt;&gt; pattern = </a:t>
            </a:r>
            <a:r>
              <a:rPr lang="en-US" altLang="en-US" sz="1200" dirty="0" err="1">
                <a:latin typeface="Consolas" panose="020B0609020204030204" charset="0"/>
              </a:rPr>
              <a:t>re.compile</a:t>
            </a:r>
            <a:r>
              <a:rPr lang="en-US" altLang="en-US" sz="1200" dirty="0">
                <a:latin typeface="Consolas" panose="020B0609020204030204" charset="0"/>
              </a:rPr>
              <a:t>(r'\</a:t>
            </a:r>
            <a:r>
              <a:rPr lang="en-US" altLang="en-US" sz="1200" dirty="0" err="1">
                <a:latin typeface="Consolas" panose="020B0609020204030204" charset="0"/>
              </a:rPr>
              <a:t>bH</a:t>
            </a:r>
            <a:r>
              <a:rPr lang="en-US" altLang="en-US" sz="1200" dirty="0">
                <a:latin typeface="Consolas" panose="020B0609020204030204" charset="0"/>
              </a:rPr>
              <a:t>\w+\b')</a:t>
            </a:r>
            <a:endParaRPr lang="en-US" altLang="en-US" sz="120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pattern.search</a:t>
            </a:r>
            <a:r>
              <a:rPr lang="en-US" altLang="en-US" sz="1350" dirty="0">
                <a:latin typeface="Consolas" panose="020B0609020204030204" charset="0"/>
              </a:rPr>
              <a:t>(example)    #</a:t>
            </a:r>
            <a:r>
              <a:rPr lang="en-US" altLang="en-US" sz="1350" dirty="0" err="1">
                <a:latin typeface="Consolas" panose="020B0609020204030204" charset="0"/>
              </a:rPr>
              <a:t>在整个字符串中搜索</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&lt;_</a:t>
            </a:r>
            <a:r>
              <a:rPr lang="en-US" altLang="en-US" sz="1350" dirty="0" err="1">
                <a:solidFill>
                  <a:srgbClr val="0000FF"/>
                </a:solidFill>
                <a:latin typeface="Consolas" panose="020B0609020204030204" charset="0"/>
              </a:rPr>
              <a:t>sre.SRE_Match</a:t>
            </a:r>
            <a:r>
              <a:rPr lang="en-US" altLang="en-US" sz="1350" dirty="0">
                <a:solidFill>
                  <a:srgbClr val="0000FF"/>
                </a:solidFill>
                <a:latin typeface="Consolas" panose="020B0609020204030204" charset="0"/>
              </a:rPr>
              <a:t> object; span=(0, 5), match='Hefei'&gt;</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(r'\b\w*</a:t>
            </a:r>
            <a:r>
              <a:rPr lang="en-US" altLang="en-US" sz="1350" dirty="0" err="1">
                <a:latin typeface="Consolas" panose="020B0609020204030204" charset="0"/>
              </a:rPr>
              <a:t>i</a:t>
            </a:r>
            <a:r>
              <a:rPr lang="en-US" altLang="en-US" sz="1350" dirty="0">
                <a:latin typeface="Consolas" panose="020B0609020204030204" charset="0"/>
              </a:rPr>
              <a:t>\w*\b') #</a:t>
            </a:r>
            <a:r>
              <a:rPr lang="en-US" altLang="en-US" sz="1350" dirty="0" err="1">
                <a:latin typeface="Consolas" panose="020B0609020204030204" charset="0"/>
              </a:rPr>
              <a:t>查找所有含有字母i的单词</a:t>
            </a:r>
            <a:endParaRPr lang="en-US" altLang="en-US" sz="135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pattern.findall</a:t>
            </a:r>
            <a:r>
              <a:rPr lang="en-US" altLang="en-US" sz="1350" dirty="0">
                <a:latin typeface="Consolas" panose="020B0609020204030204" charset="0"/>
              </a:rPr>
              <a:t>(example)</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[‘Hefei', ‘University']</a:t>
            </a:r>
            <a:endParaRPr lang="en-US" altLang="en-US" sz="1350" dirty="0">
              <a:solidFill>
                <a:srgbClr val="0000FF"/>
              </a:solidFill>
              <a:latin typeface="Consolas" panose="020B0609020204030204" charset="0"/>
            </a:endParaRPr>
          </a:p>
          <a:p>
            <a:pPr marL="0" indent="0">
              <a:buNone/>
            </a:pPr>
            <a:r>
              <a:rPr lang="en-US" altLang="en-US" sz="1350" dirty="0">
                <a:latin typeface="Consolas" panose="020B0609020204030204" charset="0"/>
              </a:rPr>
              <a:t>&gt;&gt;&gt; text = "He was carefully disguised but captured quickly by police."</a:t>
            </a:r>
            <a:endParaRPr lang="en-US" altLang="en-US" sz="135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(r"\</a:t>
            </a:r>
            <a:r>
              <a:rPr lang="en-US" altLang="en-US" sz="1350" dirty="0" err="1">
                <a:latin typeface="Consolas" panose="020B0609020204030204" charset="0"/>
              </a:rPr>
              <a:t>w+ly</a:t>
            </a:r>
            <a:r>
              <a:rPr lang="en-US" altLang="en-US" sz="1350" dirty="0">
                <a:latin typeface="Consolas" panose="020B0609020204030204" charset="0"/>
              </a:rPr>
              <a:t>", text)</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['carefully', 'quickly']</a:t>
            </a:r>
            <a:endParaRPr lang="en-US" altLang="en-US" sz="1350" dirty="0">
              <a:solidFill>
                <a:srgbClr val="0000FF"/>
              </a:solidFill>
              <a:latin typeface="Consolas" panose="020B0609020204030204" charset="0"/>
            </a:endParaRPr>
          </a:p>
        </p:txBody>
      </p:sp>
      <p:sp>
        <p:nvSpPr>
          <p:cNvPr id="12902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pic>
        <p:nvPicPr>
          <p:cNvPr id="3" name="图片 2"/>
          <p:cNvPicPr>
            <a:picLocks noChangeAspect="1"/>
          </p:cNvPicPr>
          <p:nvPr/>
        </p:nvPicPr>
        <p:blipFill>
          <a:blip r:embed="rId2"/>
          <a:stretch>
            <a:fillRect/>
          </a:stretch>
        </p:blipFill>
        <p:spPr>
          <a:xfrm>
            <a:off x="2843808" y="2996952"/>
            <a:ext cx="5852172" cy="343510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747" y="1431940"/>
            <a:ext cx="8229600" cy="4678451"/>
          </a:xfrm>
        </p:spPr>
        <p:txBody>
          <a:bodyPr/>
          <a:lstStyle/>
          <a:p>
            <a:pPr fontAlgn="base">
              <a:buClr>
                <a:srgbClr val="FF0000"/>
              </a:buClr>
              <a:buFont typeface="Wingdings" panose="05000000000000000000" charset="0"/>
              <a:buChar char=""/>
            </a:pPr>
            <a:r>
              <a:rPr lang="en-US" sz="2400" noProof="1"/>
              <a:t>sub()、subn()</a:t>
            </a:r>
            <a:endParaRPr lang="en-US" sz="2400" noProof="1"/>
          </a:p>
          <a:p>
            <a:pPr marL="285750" indent="-285750">
              <a:lnSpc>
                <a:spcPct val="150000"/>
              </a:lnSpc>
              <a:spcBef>
                <a:spcPts val="0"/>
              </a:spcBef>
              <a:buClr>
                <a:srgbClr val="FF0000"/>
              </a:buClr>
              <a:buFont typeface="Wingdings" panose="05000000000000000000" charset="0"/>
              <a:buChar char="ü"/>
            </a:pPr>
            <a:r>
              <a:rPr lang="en-US" sz="1800" b="1" noProof="1"/>
              <a:t>正则表达式对象的sub(repl, string[, count = 0])和subn(repl, string[, count = 0])方法用来实现字符串替换功能，其中</a:t>
            </a:r>
            <a:r>
              <a:rPr lang="en-US" sz="1800" b="1" noProof="1">
                <a:solidFill>
                  <a:srgbClr val="FF0000"/>
                </a:solidFill>
              </a:rPr>
              <a:t>参数repl可以为字符串或返回字符串的可调用对象</a:t>
            </a:r>
            <a:r>
              <a:rPr lang="en-US" sz="1350" noProof="1"/>
              <a:t>。</a:t>
            </a:r>
            <a:endParaRPr lang="en-US" sz="1350" noProof="1"/>
          </a:p>
          <a:p>
            <a:pPr marL="0" indent="0">
              <a:buNone/>
            </a:pPr>
            <a:endParaRPr lang="en-US" sz="1350" noProof="1"/>
          </a:p>
          <a:p>
            <a:pPr marL="0" indent="0">
              <a:buNone/>
            </a:pPr>
            <a:r>
              <a:rPr lang="en-US" sz="1350" noProof="1">
                <a:latin typeface="Consolas" panose="020B0609020204030204" charset="0"/>
              </a:rPr>
              <a:t>&gt;&gt;&gt; example = '''</a:t>
            </a:r>
            <a:r>
              <a:rPr lang="en-US" sz="1350" noProof="1">
                <a:solidFill>
                  <a:srgbClr val="00B050"/>
                </a:solidFill>
                <a:latin typeface="Consolas" panose="020B0609020204030204" charset="0"/>
              </a:rPr>
              <a:t>Beautiful is </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better than ugly.</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Explicit is better than implicit.</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Simple is better than complex.</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Complex is better than complicated.</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Flat is better than nested.</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Sparse is better than dense.</a:t>
            </a:r>
            <a:endParaRPr lang="en-US" sz="1350" noProof="1">
              <a:solidFill>
                <a:srgbClr val="00B050"/>
              </a:solidFill>
              <a:latin typeface="Consolas" panose="020B0609020204030204" charset="0"/>
            </a:endParaRPr>
          </a:p>
          <a:p>
            <a:pPr marL="0" indent="0">
              <a:buNone/>
            </a:pPr>
            <a:r>
              <a:rPr lang="en-US" sz="1350" noProof="1">
                <a:solidFill>
                  <a:srgbClr val="00B050"/>
                </a:solidFill>
                <a:latin typeface="Consolas" panose="020B0609020204030204" charset="0"/>
              </a:rPr>
              <a:t>Readability counts</a:t>
            </a:r>
            <a:r>
              <a:rPr lang="en-US" sz="1350" noProof="1">
                <a:latin typeface="Consolas" panose="020B0609020204030204" charset="0"/>
              </a:rPr>
              <a:t>.'''</a:t>
            </a:r>
            <a:endParaRPr lang="en-US" sz="1350" noProof="1">
              <a:latin typeface="Consolas" panose="020B0609020204030204" charset="0"/>
            </a:endParaRPr>
          </a:p>
        </p:txBody>
      </p:sp>
      <p:sp>
        <p:nvSpPr>
          <p:cNvPr id="13005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pic>
        <p:nvPicPr>
          <p:cNvPr id="5" name="图片 4"/>
          <p:cNvPicPr>
            <a:picLocks noChangeAspect="1"/>
          </p:cNvPicPr>
          <p:nvPr/>
        </p:nvPicPr>
        <p:blipFill>
          <a:blip r:embed="rId2"/>
          <a:stretch>
            <a:fillRect/>
          </a:stretch>
        </p:blipFill>
        <p:spPr>
          <a:xfrm>
            <a:off x="4055799" y="3123162"/>
            <a:ext cx="4888648" cy="2987229"/>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2" name="Content Placeholder 2"/>
          <p:cNvSpPr>
            <a:spLocks noGrp="1"/>
          </p:cNvSpPr>
          <p:nvPr>
            <p:ph idx="1"/>
          </p:nvPr>
        </p:nvSpPr>
        <p:spPr>
          <a:xfrm>
            <a:off x="457200" y="4076338"/>
            <a:ext cx="8229600" cy="2518211"/>
          </a:xfrm>
        </p:spPr>
        <p:txBody>
          <a:bodyPr anchor="t"/>
          <a:lstStyle/>
          <a:p>
            <a:pPr marL="0" inden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(lambda x: </a:t>
            </a:r>
            <a:r>
              <a:rPr lang="en-US" altLang="en-US" sz="1350" dirty="0" err="1">
                <a:latin typeface="Consolas" panose="020B0609020204030204" charset="0"/>
              </a:rPr>
              <a:t>x.group</a:t>
            </a:r>
            <a:r>
              <a:rPr lang="en-US" altLang="en-US" sz="1350" dirty="0">
                <a:latin typeface="Consolas" panose="020B0609020204030204" charset="0"/>
              </a:rPr>
              <a:t>(0).upper(), example))</a:t>
            </a:r>
            <a:endParaRPr lang="en-US" altLang="en-US" sz="1350" dirty="0">
              <a:latin typeface="Consolas" panose="020B0609020204030204" charset="0"/>
            </a:endParaRPr>
          </a:p>
          <a:p>
            <a:pPr marL="0" indent="0">
              <a:buNone/>
            </a:pPr>
            <a:r>
              <a:rPr lang="en-US" altLang="en-US" sz="1350" dirty="0">
                <a:latin typeface="Consolas" panose="020B0609020204030204" charset="0"/>
              </a:rPr>
              <a:t>                                     #</a:t>
            </a:r>
            <a:r>
              <a:rPr lang="en-US" altLang="en-US" sz="1350" dirty="0" err="1">
                <a:latin typeface="Consolas" panose="020B0609020204030204" charset="0"/>
              </a:rPr>
              <a:t>把所有匹配项都改为大写</a:t>
            </a:r>
            <a:endParaRPr lang="en-US" altLang="en-US" sz="1350" dirty="0">
              <a:latin typeface="Consolas" panose="020B0609020204030204" charset="0"/>
            </a:endParaRPr>
          </a:p>
          <a:p>
            <a:pPr marL="0" indent="0">
              <a:buNone/>
            </a:pP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BEAUTIFUL is BETTER than ugly.</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Explicit is BETTER than implicit.</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Simple is BETTER than complex.</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Complex is BETTER than complicated.</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Flat is BETTER than nested.</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Sparse is BETTER than dense.</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Readability counts.</a:t>
            </a:r>
            <a:endParaRPr lang="en-US" altLang="en-US" sz="1350" dirty="0">
              <a:solidFill>
                <a:srgbClr val="0000FF"/>
              </a:solidFill>
              <a:latin typeface="Consolas" panose="020B0609020204030204" charset="0"/>
            </a:endParaRPr>
          </a:p>
        </p:txBody>
      </p:sp>
      <p:sp>
        <p:nvSpPr>
          <p:cNvPr id="13" name="Content Placeholder 2"/>
          <p:cNvSpPr txBox="1"/>
          <p:nvPr/>
        </p:nvSpPr>
        <p:spPr bwMode="auto">
          <a:xfrm>
            <a:off x="489223" y="151039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(r'\bb\w*\b', </a:t>
            </a:r>
            <a:r>
              <a:rPr lang="en-US" altLang="en-US" sz="1350" dirty="0" err="1">
                <a:latin typeface="Consolas" panose="020B0609020204030204" charset="0"/>
              </a:rPr>
              <a:t>re.I</a:t>
            </a:r>
            <a:r>
              <a:rPr lang="en-US" altLang="en-US" sz="1350" dirty="0">
                <a:latin typeface="Consolas" panose="020B0609020204030204" charset="0"/>
              </a:rPr>
              <a:t>) #</a:t>
            </a:r>
            <a:r>
              <a:rPr lang="en-US" altLang="en-US" sz="1350" dirty="0" err="1">
                <a:latin typeface="Consolas" panose="020B0609020204030204" charset="0"/>
              </a:rPr>
              <a:t>匹配以b或B开头的单词</a:t>
            </a:r>
            <a:endParaRPr lang="en-US" altLang="en-US" sz="1350" dirty="0">
              <a:latin typeface="Consolas" panose="020B0609020204030204" charset="0"/>
            </a:endParaRPr>
          </a:p>
          <a:p>
            <a:pPr marL="0" indent="0">
              <a:buFont typeface="Arial" panose="020B0604020202020204" pitchFamily="34" charse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a:t>
            </a:r>
            <a:r>
              <a:rPr lang="en-US" altLang="en-US" sz="1350" dirty="0" err="1">
                <a:latin typeface="Consolas" panose="020B0609020204030204" charset="0"/>
              </a:rPr>
              <a:t>将符合条件的单词替换为</a:t>
            </a:r>
            <a:r>
              <a:rPr lang="en-US" altLang="en-US" sz="1350" dirty="0">
                <a:latin typeface="Consolas" panose="020B0609020204030204" charset="0"/>
              </a:rPr>
              <a:t>*</a:t>
            </a:r>
            <a:endParaRPr lang="en-US" altLang="en-US" sz="1350" dirty="0">
              <a:latin typeface="Consolas" panose="020B0609020204030204" charset="0"/>
            </a:endParaRPr>
          </a:p>
          <a:p>
            <a:pPr marL="0" indent="0">
              <a:buFont typeface="Arial" panose="020B0604020202020204" pitchFamily="34" charset="0"/>
              <a:buNone/>
            </a:pPr>
            <a:endParaRPr lang="en-US" altLang="en-US" sz="1350" dirty="0">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 is * than ugly.</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Explicit is * than implicit.</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Simple is * than complex.</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Complex is * than complicated.</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Flat is * than nested.</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Sparse is * than dense.</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Readability counts.</a:t>
            </a:r>
            <a:endParaRPr lang="en-US" altLang="en-US" sz="1350" dirty="0">
              <a:solidFill>
                <a:srgbClr val="0000FF"/>
              </a:solidFill>
              <a:latin typeface="Consolas" panose="020B0609020204030204" charset="0"/>
            </a:endParaRPr>
          </a:p>
          <a:p>
            <a:pPr marL="0" indent="0">
              <a:buFont typeface="Arial" panose="020B0604020202020204" pitchFamily="34" charset="0"/>
              <a:buNone/>
            </a:pPr>
            <a:endParaRPr lang="en-US" altLang="en-US" sz="1350" dirty="0">
              <a:latin typeface="Times New Roman" panose="02020603050405020304" pitchFamily="18"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Content Placeholder 2"/>
          <p:cNvSpPr>
            <a:spLocks noGrp="1"/>
          </p:cNvSpPr>
          <p:nvPr>
            <p:ph idx="1"/>
          </p:nvPr>
        </p:nvSpPr>
        <p:spPr/>
        <p:txBody>
          <a:bodyPr anchor="t"/>
          <a:lstStyle/>
          <a:p>
            <a:pPr marL="0" inden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1))      #只替换1次</a:t>
            </a:r>
            <a:endParaRPr lang="en-US" altLang="en-US" sz="1350" dirty="0">
              <a:latin typeface="Consolas" panose="020B0609020204030204" charset="0"/>
            </a:endParaRPr>
          </a:p>
          <a:p>
            <a:pPr marL="0" indent="0">
              <a:buNone/>
            </a:pP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 is better than ugly.</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Explicit is better than implicit.</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Simple is better than complex.</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Complex is better than complicated.</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Flat is better than nested.</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Sparse is better than dense.</a:t>
            </a:r>
            <a:endParaRPr lang="en-US" altLang="en-US" sz="1350" dirty="0">
              <a:solidFill>
                <a:srgbClr val="0000FF"/>
              </a:solidFill>
              <a:latin typeface="Consolas" panose="020B0609020204030204" charset="0"/>
            </a:endParaRPr>
          </a:p>
          <a:p>
            <a:pPr marL="0" indent="0">
              <a:buNone/>
            </a:pPr>
            <a:r>
              <a:rPr lang="en-US" altLang="en-US" sz="1350" dirty="0">
                <a:solidFill>
                  <a:srgbClr val="0000FF"/>
                </a:solidFill>
                <a:latin typeface="Consolas" panose="020B0609020204030204" charset="0"/>
              </a:rPr>
              <a:t>Readability counts.</a:t>
            </a:r>
            <a:endParaRPr lang="en-US" altLang="en-US" sz="1350" dirty="0">
              <a:solidFill>
                <a:srgbClr val="0000FF"/>
              </a:solidFill>
              <a:latin typeface="Consolas" panose="020B0609020204030204" charset="0"/>
            </a:endParaRPr>
          </a:p>
        </p:txBody>
      </p:sp>
      <p:sp>
        <p:nvSpPr>
          <p:cNvPr id="13312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1" name="Content Placeholder 2"/>
          <p:cNvSpPr txBox="1"/>
          <p:nvPr/>
        </p:nvSpPr>
        <p:spPr bwMode="auto">
          <a:xfrm>
            <a:off x="457200" y="386104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(r'\bb\w*\b')   #</a:t>
            </a:r>
            <a:r>
              <a:rPr lang="en-US" altLang="en-US" sz="1350" dirty="0" err="1">
                <a:latin typeface="Consolas" panose="020B0609020204030204" charset="0"/>
              </a:rPr>
              <a:t>匹配以字母b开头的单词</a:t>
            </a:r>
            <a:endParaRPr lang="en-US" altLang="en-US" sz="1350" dirty="0">
              <a:latin typeface="Consolas" panose="020B0609020204030204" charset="0"/>
            </a:endParaRPr>
          </a:p>
          <a:p>
            <a:pPr marL="0" indent="0">
              <a:buFont typeface="Arial" panose="020B0604020202020204" pitchFamily="34" charse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1)) #</a:t>
            </a:r>
            <a:r>
              <a:rPr lang="en-US" altLang="en-US" sz="1350" dirty="0" err="1">
                <a:latin typeface="Consolas" panose="020B0609020204030204" charset="0"/>
              </a:rPr>
              <a:t>将符合条件的单词替换为</a:t>
            </a:r>
            <a:r>
              <a:rPr lang="en-US" altLang="en-US" sz="1350" dirty="0">
                <a:latin typeface="Consolas" panose="020B0609020204030204" charset="0"/>
              </a:rPr>
              <a:t>*</a:t>
            </a:r>
            <a:endParaRPr lang="en-US" altLang="en-US" sz="1350" dirty="0">
              <a:latin typeface="Consolas" panose="020B0609020204030204" charset="0"/>
            </a:endParaRPr>
          </a:p>
          <a:p>
            <a:pPr marL="0" indent="0">
              <a:buFont typeface="Arial" panose="020B0604020202020204" pitchFamily="34" charset="0"/>
              <a:buNone/>
            </a:pPr>
            <a:r>
              <a:rPr lang="en-US" altLang="en-US" sz="1350" dirty="0">
                <a:latin typeface="Consolas" panose="020B0609020204030204" charset="0"/>
              </a:rPr>
              <a:t>                                        #只替换1次</a:t>
            </a:r>
            <a:endParaRPr lang="en-US" altLang="en-US" sz="1350" dirty="0">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Beautiful is * than ugly.</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Explicit is better than implicit.</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Simple is better than complex.</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Complex is better than complicated.</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Flat is better than nested.</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Sparse is better than dense.</a:t>
            </a:r>
            <a:endParaRPr lang="en-US" altLang="en-US" sz="1350" dirty="0">
              <a:solidFill>
                <a:srgbClr val="0000FF"/>
              </a:solidFill>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Readability counts.</a:t>
            </a:r>
            <a:endParaRPr lang="en-US" altLang="en-US" sz="1350" dirty="0">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2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2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2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251520" y="1801272"/>
          <a:ext cx="4216424" cy="3164442"/>
        </p:xfrm>
        <a:graphic>
          <a:graphicData uri="http://schemas.openxmlformats.org/drawingml/2006/table">
            <a:tbl>
              <a:tblPr firstRow="1" bandRow="1">
                <a:tableStyleId>{5940675A-B579-460E-94D1-54222C63F5DA}</a:tableStyleId>
              </a:tblPr>
              <a:tblGrid>
                <a:gridCol w="957054"/>
                <a:gridCol w="3259370"/>
              </a:tblGrid>
              <a:tr h="228579">
                <a:tc>
                  <a:txBody>
                    <a:bodyPr/>
                    <a:lstStyle/>
                    <a:p>
                      <a:pPr marL="0" indent="0" algn="ctr">
                        <a:buNone/>
                      </a:pPr>
                      <a:r>
                        <a:rPr lang="zh-CN" altLang="en-US" sz="1200" b="1" u="none" dirty="0">
                          <a:latin typeface="宋体" panose="02010600030101010101" pitchFamily="2" charset="-122"/>
                          <a:ea typeface="宋体" panose="02010600030101010101" pitchFamily="2" charset="-122"/>
                          <a:cs typeface="宋体" panose="02010600030101010101" pitchFamily="2" charset="-122"/>
                        </a:rPr>
                        <a:t>格式字符</a:t>
                      </a:r>
                      <a:endParaRPr lang="zh-CN" altLang="en-US" sz="1200" b="1" u="none"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说明</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62231">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%s</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字符串 </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zh-CN" altLang="en-US" sz="1200" b="0" u="none">
                          <a:latin typeface="宋体" panose="02010600030101010101" pitchFamily="2" charset="-122"/>
                          <a:ea typeface="宋体" panose="02010600030101010101" pitchFamily="2" charset="-122"/>
                          <a:cs typeface="宋体" panose="02010600030101010101" pitchFamily="2" charset="-122"/>
                        </a:rPr>
                        <a:t>采用</a:t>
                      </a:r>
                      <a:r>
                        <a:rPr lang="en-US" altLang="zh-CN" sz="1200" b="0" u="none">
                          <a:latin typeface="宋体" panose="02010600030101010101" pitchFamily="2" charset="-122"/>
                          <a:ea typeface="宋体" panose="02010600030101010101" pitchFamily="2" charset="-122"/>
                          <a:cs typeface="宋体" panose="02010600030101010101" pitchFamily="2" charset="-122"/>
                        </a:rPr>
                        <a:t>str()</a:t>
                      </a:r>
                      <a:r>
                        <a:rPr lang="zh-CN" altLang="en-US" sz="1200" b="0" u="none">
                          <a:latin typeface="宋体" panose="02010600030101010101" pitchFamily="2" charset="-122"/>
                          <a:ea typeface="宋体" panose="02010600030101010101" pitchFamily="2" charset="-122"/>
                          <a:cs typeface="宋体" panose="02010600030101010101" pitchFamily="2" charset="-122"/>
                        </a:rPr>
                        <a:t>的显示</a:t>
                      </a:r>
                      <a:r>
                        <a:rPr lang="en-US" altLang="zh-CN" sz="1200" b="0" u="none">
                          <a:latin typeface="宋体" panose="02010600030101010101" pitchFamily="2" charset="-122"/>
                          <a:ea typeface="宋体" panose="02010600030101010101" pitchFamily="2" charset="-122"/>
                          <a:cs typeface="宋体" panose="02010600030101010101" pitchFamily="2" charset="-122"/>
                        </a:rPr>
                        <a: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39374">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字符串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采用</a:t>
                      </a:r>
                      <a:r>
                        <a:rPr lang="en-US" altLang="zh-CN" sz="1200" b="0" u="none" dirty="0" err="1">
                          <a:latin typeface="宋体" panose="02010600030101010101" pitchFamily="2" charset="-122"/>
                          <a:ea typeface="宋体" panose="02010600030101010101" pitchFamily="2" charset="-122"/>
                          <a:cs typeface="宋体" panose="02010600030101010101" pitchFamily="2" charset="-122"/>
                        </a:rPr>
                        <a:t>repr</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的显示</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详细 </a:t>
                      </a:r>
                      <a:r>
                        <a:rPr lang="zh-CN" altLang="en-US" sz="1200" b="0" u="none" dirty="0">
                          <a:latin typeface="宋体" panose="02010600030101010101" pitchFamily="2" charset="-122"/>
                          <a:ea typeface="宋体" panose="02010600030101010101" pitchFamily="2" charset="-122"/>
                          <a:cs typeface="宋体" panose="02010600030101010101" pitchFamily="2" charset="-122"/>
                          <a:hlinkClick r:id="rId1" action="ppaction://hlinksldjump"/>
                        </a:rPr>
                        <a:t>见倒数第</a:t>
                      </a:r>
                      <a:r>
                        <a:rPr lang="en-US" altLang="zh-CN" sz="1200" b="0" u="none" dirty="0">
                          <a:latin typeface="宋体" panose="02010600030101010101" pitchFamily="2" charset="-122"/>
                          <a:ea typeface="宋体" panose="02010600030101010101" pitchFamily="2" charset="-122"/>
                          <a:cs typeface="宋体" panose="02010600030101010101" pitchFamily="2" charset="-122"/>
                          <a:hlinkClick r:id="rId1" action="ppaction://hlinksldjump"/>
                        </a:rPr>
                        <a:t>2</a:t>
                      </a:r>
                      <a:r>
                        <a:rPr lang="zh-CN" altLang="en-US" sz="1200" b="0" u="none" dirty="0">
                          <a:latin typeface="宋体" panose="02010600030101010101" pitchFamily="2" charset="-122"/>
                          <a:ea typeface="宋体" panose="02010600030101010101" pitchFamily="2" charset="-122"/>
                          <a:cs typeface="宋体" panose="02010600030101010101" pitchFamily="2" charset="-122"/>
                          <a:hlinkClick r:id="rId1" action="ppaction://hlinksldjump"/>
                        </a:rPr>
                        <a:t>页</a:t>
                      </a:r>
                      <a:r>
                        <a:rPr lang="en-US" altLang="zh-CN" sz="1200" b="0" u="none" dirty="0">
                          <a:latin typeface="宋体" panose="02010600030101010101" pitchFamily="2" charset="-122"/>
                          <a:ea typeface="宋体" panose="02010600030101010101" pitchFamily="2" charset="-122"/>
                          <a:cs typeface="宋体" panose="02010600030101010101" pitchFamily="2" charset="-122"/>
                          <a:hlinkClick r:id="rId1" action="ppaction://hlinksldjump"/>
                        </a:rPr>
                        <a:t>PPT</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%c</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单个字符</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十进制整数</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%i</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十进制整数</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%o</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八进制整数</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%x</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十六进制整数</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%e</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基底写为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%E</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基底写为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%F</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浮点数</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40643">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%g</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r>
                        <a:rPr lang="zh-CN" altLang="en-US" sz="1200" b="0" u="none" dirty="0">
                          <a:latin typeface="宋体" panose="02010600030101010101" pitchFamily="2" charset="-122"/>
                          <a:ea typeface="宋体" panose="02010600030101010101" pitchFamily="2" charset="-122"/>
                          <a:cs typeface="宋体" panose="02010600030101010101" pitchFamily="2" charset="-122"/>
                        </a:rPr>
                        <a:t>或浮点数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根据显示长度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8261">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%G</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r>
                        <a:rPr lang="zh-CN" altLang="en-US" sz="1200" b="0" u="none" dirty="0">
                          <a:latin typeface="宋体" panose="02010600030101010101" pitchFamily="2" charset="-122"/>
                          <a:ea typeface="宋体" panose="02010600030101010101" pitchFamily="2" charset="-122"/>
                          <a:cs typeface="宋体" panose="02010600030101010101" pitchFamily="2" charset="-122"/>
                        </a:rPr>
                        <a:t>或浮点数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根据显示长度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一个字符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0770"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solidFill>
                  <a:schemeClr val="bg1"/>
                </a:solidFill>
              </a:rPr>
            </a:fld>
            <a:endParaRPr lang="zh-CN" altLang="en-US" sz="1050" dirty="0">
              <a:solidFill>
                <a:schemeClr val="bg1"/>
              </a:solidFill>
            </a:endParaRPr>
          </a:p>
        </p:txBody>
      </p:sp>
      <p:sp>
        <p:nvSpPr>
          <p:cNvPr id="14" name="文本框 13"/>
          <p:cNvSpPr txBox="1"/>
          <p:nvPr/>
        </p:nvSpPr>
        <p:spPr>
          <a:xfrm>
            <a:off x="323528" y="908720"/>
            <a:ext cx="5652628" cy="892552"/>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字符串格式化</a:t>
            </a:r>
            <a:endParaRPr lang="en-US" altLang="zh-CN" sz="2800" b="1" dirty="0">
              <a:latin typeface="Times New Roman" panose="02020603050405020304" pitchFamily="18" charset="0"/>
              <a:ea typeface="仿宋" panose="02010609060101010101" pitchFamily="49" charset="-122"/>
            </a:endParaRPr>
          </a:p>
          <a:p>
            <a:pPr marL="914400" lvl="1" indent="-457200">
              <a:buClr>
                <a:srgbClr val="FF0000"/>
              </a:buClr>
              <a:buFont typeface="Wingdings" panose="05000000000000000000" pitchFamily="2" charset="2"/>
              <a:buChar char="n"/>
            </a:pPr>
            <a:r>
              <a:rPr lang="zh-CN" altLang="en-US" sz="2400" b="1" dirty="0">
                <a:latin typeface="Times New Roman" panose="02020603050405020304" pitchFamily="18" charset="0"/>
                <a:ea typeface="仿宋" panose="02010609060101010101" pitchFamily="49" charset="-122"/>
              </a:rPr>
              <a:t>常用格式字符</a:t>
            </a:r>
            <a:endParaRPr lang="en-US" altLang="zh-CN" sz="2400" b="1" dirty="0">
              <a:solidFill>
                <a:srgbClr val="FF0000"/>
              </a:solidFill>
              <a:latin typeface="Times New Roman" panose="02020603050405020304" pitchFamily="18" charset="0"/>
              <a:ea typeface="仿宋" panose="02010609060101010101" pitchFamily="49" charset="-122"/>
            </a:endParaRPr>
          </a:p>
        </p:txBody>
      </p:sp>
      <p:grpSp>
        <p:nvGrpSpPr>
          <p:cNvPr id="15" name="组合 114"/>
          <p:cNvGrpSpPr/>
          <p:nvPr/>
        </p:nvGrpSpPr>
        <p:grpSpPr>
          <a:xfrm>
            <a:off x="-540568" y="116632"/>
            <a:ext cx="6225040" cy="662730"/>
            <a:chOff x="-198275" y="3380765"/>
            <a:chExt cx="6225040" cy="662730"/>
          </a:xfrm>
        </p:grpSpPr>
        <p:grpSp>
          <p:nvGrpSpPr>
            <p:cNvPr id="16" name="组合 105"/>
            <p:cNvGrpSpPr/>
            <p:nvPr/>
          </p:nvGrpSpPr>
          <p:grpSpPr>
            <a:xfrm>
              <a:off x="-198275" y="3380765"/>
              <a:ext cx="6225040" cy="662730"/>
              <a:chOff x="-198275" y="3380765"/>
              <a:chExt cx="6225040" cy="662730"/>
            </a:xfrm>
          </p:grpSpPr>
          <p:sp>
            <p:nvSpPr>
              <p:cNvPr id="1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7" name="图片 16" descr="12.jpg"/>
            <p:cNvPicPr>
              <a:picLocks noChangeAspect="1"/>
            </p:cNvPicPr>
            <p:nvPr/>
          </p:nvPicPr>
          <p:blipFill>
            <a:blip r:embed="rId2" cstate="print"/>
            <a:stretch>
              <a:fillRect/>
            </a:stretch>
          </p:blipFill>
          <p:spPr>
            <a:xfrm>
              <a:off x="1115929" y="3530600"/>
              <a:ext cx="446172" cy="431048"/>
            </a:xfrm>
            <a:prstGeom prst="rect">
              <a:avLst/>
            </a:prstGeom>
          </p:spPr>
        </p:pic>
      </p:grpSp>
      <p:pic>
        <p:nvPicPr>
          <p:cNvPr id="4" name="图片 3"/>
          <p:cNvPicPr>
            <a:picLocks noChangeAspect="1"/>
          </p:cNvPicPr>
          <p:nvPr/>
        </p:nvPicPr>
        <p:blipFill>
          <a:blip r:embed="rId3"/>
          <a:stretch>
            <a:fillRect/>
          </a:stretch>
        </p:blipFill>
        <p:spPr>
          <a:xfrm>
            <a:off x="4500971" y="1801272"/>
            <a:ext cx="4533461" cy="241981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978" y="1431940"/>
            <a:ext cx="8346518" cy="3395345"/>
          </a:xfrm>
        </p:spPr>
        <p:txBody>
          <a:bodyPr/>
          <a:lstStyle/>
          <a:p>
            <a:pPr>
              <a:lnSpc>
                <a:spcPct val="150000"/>
              </a:lnSpc>
              <a:spcBef>
                <a:spcPts val="0"/>
              </a:spcBef>
              <a:buClr>
                <a:srgbClr val="FF0000"/>
              </a:buClr>
              <a:buFont typeface="Wingdings" panose="05000000000000000000" pitchFamily="2" charset="2"/>
              <a:buChar char="n"/>
            </a:pPr>
            <a:r>
              <a:rPr lang="en-US" sz="2000" noProof="1"/>
              <a:t>正则表达式对象的split(string[, maxsplit = 0])方法用来实现字符串分隔</a:t>
            </a:r>
            <a:endParaRPr lang="en-US" sz="1800" noProof="1"/>
          </a:p>
        </p:txBody>
      </p:sp>
      <p:sp>
        <p:nvSpPr>
          <p:cNvPr id="13517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4" name="矩形 3"/>
          <p:cNvSpPr/>
          <p:nvPr/>
        </p:nvSpPr>
        <p:spPr>
          <a:xfrm>
            <a:off x="287524" y="2132856"/>
            <a:ext cx="9433048" cy="3285515"/>
          </a:xfrm>
          <a:prstGeom prst="rect">
            <a:avLst/>
          </a:prstGeom>
        </p:spPr>
        <p:txBody>
          <a:bodyPr wrap="square">
            <a:spAutoFit/>
          </a:bodyPr>
          <a:lstStyle/>
          <a:p>
            <a:pPr marL="0" indent="0">
              <a:spcBef>
                <a:spcPts val="300"/>
              </a:spcBef>
              <a:buNone/>
            </a:pPr>
            <a:r>
              <a:rPr lang="en-US" altLang="zh-CN" sz="1500" noProof="1">
                <a:latin typeface="Consolas" panose="020B0609020204030204" charset="0"/>
              </a:rPr>
              <a:t>&gt;&gt;&gt; example = r'one,two,three.four/five\six?seven[eight]nine|ten'</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 = re.compile(r'[,./\\?[\]\|]') </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pattern.split(example)</a:t>
            </a:r>
            <a:endParaRPr lang="en-US" altLang="zh-CN" sz="1500" noProof="1">
              <a:latin typeface="Consolas" panose="020B0609020204030204" charset="0"/>
            </a:endParaRPr>
          </a:p>
          <a:p>
            <a:pPr marL="0" indent="0">
              <a:spcBef>
                <a:spcPts val="300"/>
              </a:spcBef>
              <a:buNone/>
            </a:pPr>
            <a:r>
              <a:rPr lang="en-US" altLang="zh-CN" sz="1500" noProof="1">
                <a:solidFill>
                  <a:srgbClr val="0000FF"/>
                </a:solidFill>
                <a:latin typeface="Consolas" panose="020B0609020204030204" charset="0"/>
              </a:rPr>
              <a:t>['one', 'two', 'three', 'four', 'five', 'six', 'seven', 'eight', 'nine', 'ten']</a:t>
            </a:r>
            <a:endParaRPr lang="en-US" altLang="zh-CN" sz="1500" noProof="1">
              <a:solidFill>
                <a:srgbClr val="0000FF"/>
              </a:solidFill>
              <a:latin typeface="Consolas" panose="020B0609020204030204" charset="0"/>
            </a:endParaRPr>
          </a:p>
          <a:p>
            <a:pPr marL="0" indent="0">
              <a:spcBef>
                <a:spcPts val="300"/>
              </a:spcBef>
              <a:buNone/>
            </a:pPr>
            <a:r>
              <a:rPr lang="en-US" altLang="zh-CN" sz="1500" noProof="1">
                <a:latin typeface="Consolas" panose="020B0609020204030204" charset="0"/>
              </a:rPr>
              <a:t>&gt;&gt;&gt; example = r'one1two2three3four4five5six6seven7eight8nine9ten'</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 = re.compile(r'\d+')</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pattern.split(example)</a:t>
            </a:r>
            <a:endParaRPr lang="en-US" altLang="zh-CN" sz="1500" noProof="1">
              <a:latin typeface="Consolas" panose="020B0609020204030204" charset="0"/>
            </a:endParaRPr>
          </a:p>
          <a:p>
            <a:pPr marL="0" indent="0">
              <a:spcBef>
                <a:spcPts val="300"/>
              </a:spcBef>
              <a:buNone/>
            </a:pPr>
            <a:r>
              <a:rPr lang="en-US" altLang="zh-CN" sz="1500" noProof="1">
                <a:solidFill>
                  <a:srgbClr val="0000FF"/>
                </a:solidFill>
                <a:latin typeface="Consolas" panose="020B0609020204030204" charset="0"/>
              </a:rPr>
              <a:t>['one', 'two', 'three', 'four', 'five', 'six', 'seven', 'eight', 'nine', 'ten']</a:t>
            </a:r>
            <a:endParaRPr lang="en-US" altLang="zh-CN" sz="1500" noProof="1">
              <a:solidFill>
                <a:srgbClr val="0000FF"/>
              </a:solidFill>
              <a:latin typeface="Consolas" panose="020B0609020204030204" charset="0"/>
            </a:endParaRPr>
          </a:p>
          <a:p>
            <a:pPr marL="0" indent="0">
              <a:spcBef>
                <a:spcPts val="300"/>
              </a:spcBef>
              <a:buNone/>
            </a:pPr>
            <a:r>
              <a:rPr lang="en-US" altLang="zh-CN" sz="1500" noProof="1">
                <a:latin typeface="Consolas" panose="020B0609020204030204" charset="0"/>
              </a:rPr>
              <a:t>&gt;&gt;&gt; example = r'one two    three  four,five.six.seven,eight,nine9ten'</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 = re.compile(r'[\s,.\d]+')         #允许分隔符重复</a:t>
            </a:r>
            <a:endParaRPr lang="en-US" altLang="zh-CN" sz="1500" noProof="1">
              <a:latin typeface="Consolas" panose="020B0609020204030204" charset="0"/>
            </a:endParaRPr>
          </a:p>
          <a:p>
            <a:pPr marL="0" indent="0">
              <a:spcBef>
                <a:spcPts val="300"/>
              </a:spcBef>
              <a:buNone/>
            </a:pPr>
            <a:r>
              <a:rPr lang="en-US" altLang="zh-CN" sz="1500" noProof="1">
                <a:latin typeface="Consolas" panose="020B0609020204030204" charset="0"/>
              </a:rPr>
              <a:t>&gt;&gt;&gt; pattern.split(example)</a:t>
            </a:r>
            <a:endParaRPr lang="en-US" altLang="zh-CN" sz="1500" noProof="1">
              <a:latin typeface="Consolas" panose="020B0609020204030204" charset="0"/>
            </a:endParaRPr>
          </a:p>
          <a:p>
            <a:pPr marL="0" indent="0">
              <a:spcBef>
                <a:spcPts val="300"/>
              </a:spcBef>
              <a:buNone/>
            </a:pPr>
            <a:r>
              <a:rPr lang="en-US" altLang="zh-CN" sz="1500" noProof="1">
                <a:solidFill>
                  <a:srgbClr val="0000FF"/>
                </a:solidFill>
                <a:latin typeface="Consolas" panose="020B0609020204030204" charset="0"/>
              </a:rPr>
              <a:t>['one', 'two', 'three', 'four', 'five', 'six', 'seven', 'eight', 'nine', 'ten']</a:t>
            </a:r>
            <a:endParaRPr lang="en-US" altLang="zh-CN" sz="1500" noProof="1">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文本占位符 66562"/>
          <p:cNvSpPr>
            <a:spLocks noGrp="1"/>
          </p:cNvSpPr>
          <p:nvPr>
            <p:ph idx="1"/>
          </p:nvPr>
        </p:nvSpPr>
        <p:spPr>
          <a:xfrm>
            <a:off x="652339" y="1444144"/>
            <a:ext cx="8225790" cy="3395345"/>
          </a:xfrm>
        </p:spPr>
        <p:txBody>
          <a:bodyPr anchor="t"/>
          <a:lstStyle/>
          <a:p>
            <a:pPr>
              <a:spcBef>
                <a:spcPts val="300"/>
              </a:spcBef>
              <a:buClr>
                <a:srgbClr val="FF0000"/>
              </a:buClr>
              <a:buSzPct val="70000"/>
              <a:buFont typeface="Wingdings" panose="05000000000000000000" charset="0"/>
              <a:buChar char=""/>
            </a:pPr>
            <a:r>
              <a:rPr lang="zh-CN" altLang="en-US" sz="2400" b="1" dirty="0">
                <a:latin typeface="宋体" panose="02010600030101010101" pitchFamily="2" charset="-122"/>
              </a:rPr>
              <a:t>使用</a:t>
            </a:r>
            <a:r>
              <a:rPr lang="en-US" altLang="zh-CN" sz="2400" b="1" dirty="0">
                <a:latin typeface="宋体" panose="02010600030101010101" pitchFamily="2" charset="-122"/>
              </a:rPr>
              <a:t>()</a:t>
            </a:r>
            <a:r>
              <a:rPr lang="zh-CN" altLang="en-US" sz="2400" b="1" dirty="0">
                <a:latin typeface="宋体" panose="02010600030101010101" pitchFamily="2" charset="-122"/>
              </a:rPr>
              <a:t>表示一个子模式，</a:t>
            </a:r>
            <a:r>
              <a:rPr lang="zh-CN" altLang="en-US" sz="2400" b="1" dirty="0">
                <a:solidFill>
                  <a:srgbClr val="FF0000"/>
                </a:solidFill>
                <a:latin typeface="宋体" panose="02010600030101010101" pitchFamily="2" charset="-122"/>
              </a:rPr>
              <a:t>括号中的内容作为一个整体处理</a:t>
            </a:r>
            <a:endParaRPr lang="en-US" altLang="zh-CN" sz="2400" b="1" dirty="0">
              <a:latin typeface="宋体" panose="02010600030101010101" pitchFamily="2" charset="-122"/>
            </a:endParaRPr>
          </a:p>
          <a:p>
            <a:pPr lvl="1">
              <a:spcBef>
                <a:spcPts val="300"/>
              </a:spcBef>
              <a:buClr>
                <a:srgbClr val="FF0000"/>
              </a:buClr>
              <a:buSzPct val="70000"/>
              <a:buFont typeface="Wingdings" panose="05000000000000000000" pitchFamily="2" charset="2"/>
              <a:buChar char="ü"/>
            </a:pPr>
            <a:r>
              <a:rPr lang="zh-CN" altLang="en-US" sz="1800" b="1" dirty="0">
                <a:latin typeface="宋体" panose="02010600030101010101" pitchFamily="2" charset="-122"/>
              </a:rPr>
              <a:t>例</a:t>
            </a:r>
            <a:r>
              <a:rPr lang="en-US" altLang="zh-CN" sz="1800" b="1" dirty="0">
                <a:latin typeface="宋体" panose="02010600030101010101" pitchFamily="2" charset="-122"/>
              </a:rPr>
              <a:t>: ‘(red)+’</a:t>
            </a:r>
            <a:r>
              <a:rPr lang="zh-CN" altLang="en-US" sz="1800" b="1" dirty="0">
                <a:latin typeface="宋体" panose="02010600030101010101" pitchFamily="2" charset="-122"/>
              </a:rPr>
              <a:t>可以匹配</a:t>
            </a:r>
            <a:r>
              <a:rPr lang="en-US" altLang="zh-CN" sz="1800" b="1" dirty="0">
                <a:latin typeface="宋体" panose="02010600030101010101" pitchFamily="2" charset="-122"/>
              </a:rPr>
              <a:t>‘</a:t>
            </a:r>
            <a:r>
              <a:rPr lang="en-US" altLang="zh-CN" sz="1800" b="1" dirty="0" err="1">
                <a:latin typeface="宋体" panose="02010600030101010101" pitchFamily="2" charset="-122"/>
              </a:rPr>
              <a:t>redred</a:t>
            </a:r>
            <a:r>
              <a:rPr lang="en-US" altLang="zh-CN" sz="1800" b="1" dirty="0">
                <a:latin typeface="宋体" panose="02010600030101010101" pitchFamily="2" charset="-122"/>
              </a:rPr>
              <a:t>’</a:t>
            </a:r>
            <a:r>
              <a:rPr lang="zh-CN" altLang="en-US" sz="1800" b="1" dirty="0">
                <a:latin typeface="宋体" panose="02010600030101010101" pitchFamily="2" charset="-122"/>
              </a:rPr>
              <a:t>、</a:t>
            </a:r>
            <a:r>
              <a:rPr lang="en-US" altLang="zh-CN" sz="1800" b="1" dirty="0">
                <a:latin typeface="宋体" panose="02010600030101010101" pitchFamily="2" charset="-122"/>
              </a:rPr>
              <a:t>‘</a:t>
            </a:r>
            <a:r>
              <a:rPr lang="en-US" altLang="zh-CN" sz="1800" b="1" dirty="0" err="1">
                <a:latin typeface="宋体" panose="02010600030101010101" pitchFamily="2" charset="-122"/>
              </a:rPr>
              <a:t>redredred</a:t>
            </a:r>
            <a:r>
              <a:rPr lang="en-US" altLang="zh-CN" sz="1800" b="1" dirty="0">
                <a:latin typeface="宋体" panose="02010600030101010101" pitchFamily="2" charset="-122"/>
              </a:rPr>
              <a:t>’</a:t>
            </a:r>
            <a:r>
              <a:rPr lang="zh-CN" altLang="en-US" sz="1800" b="1" dirty="0">
                <a:latin typeface="宋体" panose="02010600030101010101" pitchFamily="2" charset="-122"/>
              </a:rPr>
              <a:t>等多个重复</a:t>
            </a:r>
            <a:r>
              <a:rPr lang="en-US" altLang="zh-CN" sz="1800" b="1" dirty="0">
                <a:latin typeface="宋体" panose="02010600030101010101" pitchFamily="2" charset="-122"/>
              </a:rPr>
              <a:t>‘red’</a:t>
            </a:r>
            <a:endParaRPr lang="en-US" altLang="zh-CN" sz="1800" b="1" dirty="0">
              <a:latin typeface="宋体" panose="02010600030101010101" pitchFamily="2" charset="-122"/>
            </a:endParaRPr>
          </a:p>
          <a:p>
            <a:pPr marL="457200" lvl="1" indent="0">
              <a:spcBef>
                <a:spcPts val="300"/>
              </a:spcBef>
              <a:buClr>
                <a:srgbClr val="FF0000"/>
              </a:buClr>
              <a:buSzPct val="70000"/>
              <a:buNone/>
            </a:pPr>
            <a:r>
              <a:rPr lang="en-US" altLang="zh-CN" sz="1800" b="1" dirty="0">
                <a:latin typeface="宋体" panose="02010600030101010101" pitchFamily="2" charset="-122"/>
              </a:rPr>
              <a:t>        </a:t>
            </a:r>
            <a:r>
              <a:rPr lang="zh-CN" altLang="en-US" sz="1800" b="1" dirty="0">
                <a:latin typeface="宋体" panose="02010600030101010101" pitchFamily="2" charset="-122"/>
              </a:rPr>
              <a:t>的情况</a:t>
            </a:r>
            <a:endParaRPr lang="zh-CN" altLang="en-US" sz="1800" b="1" dirty="0">
              <a:latin typeface="宋体" panose="02010600030101010101" pitchFamily="2" charset="-122"/>
            </a:endParaRPr>
          </a:p>
        </p:txBody>
      </p:sp>
      <p:sp>
        <p:nvSpPr>
          <p:cNvPr id="1361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5" name="文本框 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3" name="矩形 2"/>
          <p:cNvSpPr/>
          <p:nvPr/>
        </p:nvSpPr>
        <p:spPr>
          <a:xfrm>
            <a:off x="613134" y="2852936"/>
            <a:ext cx="8781828" cy="1785104"/>
          </a:xfrm>
          <a:prstGeom prst="rect">
            <a:avLst/>
          </a:prstGeom>
        </p:spPr>
        <p:txBody>
          <a:bodyPr wrap="square">
            <a:spAutoFit/>
          </a:bodyPr>
          <a:lstStyle/>
          <a:p>
            <a:pPr>
              <a:spcBef>
                <a:spcPts val="600"/>
              </a:spcBef>
              <a:buSzPct val="70000"/>
              <a:buNone/>
            </a:pPr>
            <a:r>
              <a:rPr lang="en-US" altLang="zh-CN" dirty="0">
                <a:latin typeface="Consolas" panose="020B0609020204030204" charset="0"/>
              </a:rPr>
              <a:t>&gt;&gt;&gt; </a:t>
            </a:r>
            <a:r>
              <a:rPr lang="en-US" altLang="zh-CN" dirty="0" err="1">
                <a:latin typeface="Consolas" panose="020B0609020204030204" charset="0"/>
              </a:rPr>
              <a:t>telNumber</a:t>
            </a:r>
            <a:r>
              <a:rPr lang="en-US" altLang="zh-CN" dirty="0">
                <a:latin typeface="Consolas" panose="020B0609020204030204" charset="0"/>
              </a:rPr>
              <a:t> = '''Suppose my Phone No. is 0551-1234567,</a:t>
            </a:r>
            <a:endParaRPr lang="en-US" altLang="zh-CN" dirty="0">
              <a:latin typeface="Consolas" panose="020B0609020204030204" charset="0"/>
            </a:endParaRPr>
          </a:p>
          <a:p>
            <a:pPr>
              <a:spcBef>
                <a:spcPts val="600"/>
              </a:spcBef>
              <a:buSzPct val="70000"/>
              <a:buNone/>
            </a:pPr>
            <a:r>
              <a:rPr lang="en-US" altLang="zh-CN" dirty="0">
                <a:latin typeface="Consolas" panose="020B0609020204030204" charset="0"/>
              </a:rPr>
              <a:t>yours is 010-12345678, his is 025-87654321.'''</a:t>
            </a:r>
            <a:endParaRPr lang="en-US" altLang="zh-CN" dirty="0">
              <a:latin typeface="Consolas" panose="020B0609020204030204" charset="0"/>
            </a:endParaRPr>
          </a:p>
          <a:p>
            <a:pPr>
              <a:spcBef>
                <a:spcPts val="600"/>
              </a:spcBef>
              <a:buSzPct val="70000"/>
              <a:buNone/>
            </a:pPr>
            <a:r>
              <a:rPr lang="en-US" altLang="zh-CN" dirty="0">
                <a:latin typeface="Consolas" panose="020B0609020204030204" charset="0"/>
              </a:rPr>
              <a:t>&gt;&gt;&gt; pattern = </a:t>
            </a:r>
            <a:r>
              <a:rPr lang="en-US" altLang="zh-CN" dirty="0" err="1">
                <a:latin typeface="Consolas" panose="020B0609020204030204" charset="0"/>
              </a:rPr>
              <a:t>re.compile</a:t>
            </a:r>
            <a:r>
              <a:rPr lang="en-US" altLang="zh-CN" dirty="0">
                <a:latin typeface="Consolas" panose="020B0609020204030204" charset="0"/>
              </a:rPr>
              <a:t>(r'(\d{3,4})-(\d{7,8})')</a:t>
            </a:r>
            <a:endParaRPr lang="en-US" altLang="zh-CN" dirty="0">
              <a:latin typeface="Consolas" panose="020B0609020204030204" charset="0"/>
            </a:endParaRPr>
          </a:p>
          <a:p>
            <a:pPr>
              <a:spcBef>
                <a:spcPts val="600"/>
              </a:spcBef>
              <a:buSzPct val="70000"/>
              <a:buNone/>
            </a:pPr>
            <a:r>
              <a:rPr lang="en-US" altLang="zh-CN" dirty="0">
                <a:latin typeface="Consolas" panose="020B0609020204030204" charset="0"/>
              </a:rPr>
              <a:t>&gt;&gt;&gt; </a:t>
            </a:r>
            <a:r>
              <a:rPr lang="en-US" altLang="zh-CN" dirty="0" err="1">
                <a:latin typeface="Consolas" panose="020B0609020204030204" charset="0"/>
              </a:rPr>
              <a:t>pattern.findall</a:t>
            </a:r>
            <a:r>
              <a:rPr lang="en-US" altLang="zh-CN" dirty="0">
                <a:latin typeface="Consolas" panose="020B0609020204030204" charset="0"/>
              </a:rPr>
              <a:t>(</a:t>
            </a:r>
            <a:r>
              <a:rPr lang="en-US" altLang="zh-CN" dirty="0" err="1">
                <a:latin typeface="Consolas" panose="020B0609020204030204" charset="0"/>
              </a:rPr>
              <a:t>telNumber</a:t>
            </a:r>
            <a:r>
              <a:rPr lang="en-US" altLang="zh-CN" dirty="0">
                <a:latin typeface="Consolas" panose="020B0609020204030204" charset="0"/>
              </a:rPr>
              <a:t>)</a:t>
            </a:r>
            <a:endParaRPr lang="en-US" altLang="zh-CN" dirty="0">
              <a:latin typeface="Consolas" panose="020B0609020204030204" charset="0"/>
            </a:endParaRPr>
          </a:p>
          <a:p>
            <a:pPr>
              <a:spcBef>
                <a:spcPts val="600"/>
              </a:spcBef>
              <a:buSzPct val="70000"/>
              <a:buNone/>
            </a:pPr>
            <a:r>
              <a:rPr lang="en-US" altLang="zh-CN" dirty="0">
                <a:solidFill>
                  <a:srgbClr val="0000FF"/>
                </a:solidFill>
                <a:latin typeface="Consolas" panose="020B0609020204030204" charset="0"/>
              </a:rPr>
              <a:t>[('0535', '1234567'), ('010', '12345678'), ('025', '87654321')]</a:t>
            </a:r>
            <a:endParaRPr lang="en-US" altLang="zh-CN" dirty="0">
              <a:solidFill>
                <a:srgbClr val="0000FF"/>
              </a:solidFill>
              <a:latin typeface="Consolas" panose="020B0609020204030204" charset="0"/>
            </a:endParaRPr>
          </a:p>
        </p:txBody>
      </p:sp>
      <p:pic>
        <p:nvPicPr>
          <p:cNvPr id="4" name="图片 3"/>
          <p:cNvPicPr>
            <a:picLocks noChangeAspect="1"/>
          </p:cNvPicPr>
          <p:nvPr/>
        </p:nvPicPr>
        <p:blipFill>
          <a:blip r:embed="rId2"/>
          <a:stretch>
            <a:fillRect/>
          </a:stretch>
        </p:blipFill>
        <p:spPr>
          <a:xfrm>
            <a:off x="629220" y="4725144"/>
            <a:ext cx="4139192" cy="173126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1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1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1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7" name="文本占位符 69634"/>
          <p:cNvSpPr txBox="1"/>
          <p:nvPr/>
        </p:nvSpPr>
        <p:spPr bwMode="auto">
          <a:xfrm>
            <a:off x="678632" y="1573699"/>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SzPct val="70000"/>
              <a:buFont typeface="Wingdings" panose="05000000000000000000" charset="0"/>
              <a:buChar char=""/>
            </a:pPr>
            <a:r>
              <a:rPr lang="zh-CN" altLang="en-US" sz="2400" b="1" dirty="0">
                <a:latin typeface="宋体" panose="02010600030101010101" pitchFamily="2" charset="-122"/>
              </a:rPr>
              <a:t>子模式扩展语法：</a:t>
            </a:r>
            <a:endParaRPr lang="zh-CN" altLang="en-US" sz="24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(?P&lt;</a:t>
            </a:r>
            <a:r>
              <a:rPr lang="en-US" altLang="zh-CN" sz="1800" b="1" dirty="0" err="1">
                <a:latin typeface="宋体" panose="02010600030101010101" pitchFamily="2" charset="-122"/>
              </a:rPr>
              <a:t>groupname</a:t>
            </a:r>
            <a:r>
              <a:rPr lang="en-US" altLang="zh-CN" sz="1800" b="1" dirty="0">
                <a:latin typeface="宋体" panose="02010600030101010101" pitchFamily="2" charset="-122"/>
              </a:rPr>
              <a:t>&gt;)</a:t>
            </a:r>
            <a:r>
              <a:rPr lang="zh-CN" altLang="en-US" sz="1800" b="1" dirty="0">
                <a:latin typeface="宋体" panose="02010600030101010101" pitchFamily="2" charset="-122"/>
              </a:rPr>
              <a:t>：为子模式命名</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en-US" altLang="zh-CN" sz="1800" b="1" dirty="0" err="1">
                <a:latin typeface="宋体" panose="02010600030101010101" pitchFamily="2" charset="-122"/>
              </a:rPr>
              <a:t>iLmsux</a:t>
            </a:r>
            <a:r>
              <a:rPr lang="en-US" altLang="zh-CN" sz="1800" b="1" dirty="0">
                <a:latin typeface="宋体" panose="02010600030101010101" pitchFamily="2" charset="-122"/>
              </a:rPr>
              <a:t>)</a:t>
            </a:r>
            <a:r>
              <a:rPr lang="zh-CN" altLang="en-US" sz="1800" b="1" dirty="0">
                <a:latin typeface="宋体" panose="02010600030101010101" pitchFamily="2" charset="-122"/>
              </a:rPr>
              <a:t>：设置匹配标志，可以是几个字母的组合，每个字母含义与编译标志相同</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：匹配但不捕获该匹配的子表达式</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(?P=</a:t>
            </a:r>
            <a:r>
              <a:rPr lang="en-US" altLang="zh-CN" sz="1800" b="1" dirty="0" err="1">
                <a:latin typeface="宋体" panose="02010600030101010101" pitchFamily="2" charset="-122"/>
              </a:rPr>
              <a:t>groupname</a:t>
            </a:r>
            <a:r>
              <a:rPr lang="en-US" altLang="zh-CN" sz="1800" b="1" dirty="0">
                <a:latin typeface="宋体" panose="02010600030101010101" pitchFamily="2" charset="-122"/>
              </a:rPr>
              <a:t>)</a:t>
            </a:r>
            <a:r>
              <a:rPr lang="zh-CN" altLang="en-US" sz="1800" b="1" dirty="0">
                <a:latin typeface="宋体" panose="02010600030101010101" pitchFamily="2" charset="-122"/>
              </a:rPr>
              <a:t>：表示在此之前的命名为</a:t>
            </a:r>
            <a:r>
              <a:rPr lang="en-US" altLang="zh-CN" sz="1800" b="1" dirty="0" err="1">
                <a:latin typeface="宋体" panose="02010600030101010101" pitchFamily="2" charset="-122"/>
              </a:rPr>
              <a:t>groupname</a:t>
            </a:r>
            <a:r>
              <a:rPr lang="zh-CN" altLang="en-US" sz="1800" b="1" dirty="0">
                <a:latin typeface="宋体" panose="02010600030101010101" pitchFamily="2" charset="-122"/>
              </a:rPr>
              <a:t>的子模式</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：表示注释</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：用于正则表达式之后，表示如果</a:t>
            </a:r>
            <a:r>
              <a:rPr lang="en-US" altLang="zh-CN" sz="1800" b="1" dirty="0">
                <a:latin typeface="宋体" panose="02010600030101010101" pitchFamily="2" charset="-122"/>
              </a:rPr>
              <a:t>=</a:t>
            </a:r>
            <a:r>
              <a:rPr lang="zh-CN" altLang="en-US" sz="1800" b="1" dirty="0">
                <a:latin typeface="宋体" panose="02010600030101010101" pitchFamily="2" charset="-122"/>
              </a:rPr>
              <a:t>后的内容在字符串中出现则匹配，但不返回</a:t>
            </a:r>
            <a:r>
              <a:rPr lang="en-US" altLang="zh-CN" sz="1800" b="1" dirty="0">
                <a:latin typeface="宋体" panose="02010600030101010101" pitchFamily="2" charset="-122"/>
              </a:rPr>
              <a:t>=</a:t>
            </a:r>
            <a:r>
              <a:rPr lang="zh-CN" altLang="en-US" sz="1800" b="1" dirty="0">
                <a:latin typeface="宋体" panose="02010600030101010101" pitchFamily="2" charset="-122"/>
              </a:rPr>
              <a:t>之后的内容</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：用于正则表达式之后，表示如果</a:t>
            </a:r>
            <a:r>
              <a:rPr lang="en-US" altLang="zh-CN" sz="1800" b="1" dirty="0">
                <a:latin typeface="宋体" panose="02010600030101010101" pitchFamily="2" charset="-122"/>
              </a:rPr>
              <a:t>!</a:t>
            </a:r>
            <a:r>
              <a:rPr lang="zh-CN" altLang="en-US" sz="1800" b="1" dirty="0">
                <a:latin typeface="宋体" panose="02010600030101010101" pitchFamily="2" charset="-122"/>
              </a:rPr>
              <a:t>后的内容在字符串中不出现则匹配，但不返回</a:t>
            </a:r>
            <a:r>
              <a:rPr lang="en-US" altLang="zh-CN" sz="1800" b="1" dirty="0">
                <a:latin typeface="宋体" panose="02010600030101010101" pitchFamily="2" charset="-122"/>
              </a:rPr>
              <a:t>!</a:t>
            </a:r>
            <a:r>
              <a:rPr lang="zh-CN" altLang="en-US" sz="1800" b="1" dirty="0">
                <a:latin typeface="宋体" panose="02010600030101010101" pitchFamily="2" charset="-122"/>
              </a:rPr>
              <a:t>之后的内容</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(?&lt;=…)</a:t>
            </a:r>
            <a:r>
              <a:rPr lang="zh-CN" altLang="en-US" sz="1800" b="1" dirty="0">
                <a:latin typeface="宋体" panose="02010600030101010101" pitchFamily="2" charset="-122"/>
              </a:rPr>
              <a:t>：用于正则表达式之前，与</a:t>
            </a:r>
            <a:r>
              <a:rPr lang="en-US" altLang="zh-CN" sz="1800" b="1" dirty="0">
                <a:latin typeface="宋体" panose="02010600030101010101" pitchFamily="2" charset="-122"/>
              </a:rPr>
              <a:t>(?=…)</a:t>
            </a:r>
            <a:r>
              <a:rPr lang="zh-CN" altLang="en-US" sz="1800" b="1" dirty="0">
                <a:latin typeface="宋体" panose="02010600030101010101" pitchFamily="2" charset="-122"/>
              </a:rPr>
              <a:t>含义相同</a:t>
            </a:r>
            <a:endParaRPr lang="zh-CN" altLang="en-US" sz="1800" b="1" dirty="0">
              <a:latin typeface="宋体" panose="02010600030101010101" pitchFamily="2" charset="-122"/>
            </a:endParaRP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(?&lt;!...)</a:t>
            </a:r>
            <a:r>
              <a:rPr lang="zh-CN" altLang="en-US" sz="1800" b="1" dirty="0">
                <a:latin typeface="宋体" panose="02010600030101010101" pitchFamily="2" charset="-122"/>
              </a:rPr>
              <a:t>：用于正则表达式之前，与</a:t>
            </a:r>
            <a:r>
              <a:rPr lang="en-US" altLang="zh-CN" sz="1800" b="1" dirty="0">
                <a:latin typeface="宋体" panose="02010600030101010101" pitchFamily="2" charset="-122"/>
              </a:rPr>
              <a:t>(?!...)</a:t>
            </a:r>
            <a:r>
              <a:rPr lang="zh-CN" altLang="en-US" sz="1800" b="1" dirty="0">
                <a:latin typeface="宋体" panose="02010600030101010101" pitchFamily="2" charset="-122"/>
              </a:rPr>
              <a:t>含义相同</a:t>
            </a:r>
            <a:endParaRPr lang="zh-CN" altLang="en-US" sz="1800" b="1" dirty="0">
              <a:latin typeface="宋体" panose="02010600030101010101" pitchFamily="2" charset="-122"/>
            </a:endParaRPr>
          </a:p>
        </p:txBody>
      </p:sp>
      <p:sp>
        <p:nvSpPr>
          <p:cNvPr id="8" name="文本框 7"/>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9" name="组合 109"/>
          <p:cNvGrpSpPr/>
          <p:nvPr/>
        </p:nvGrpSpPr>
        <p:grpSpPr>
          <a:xfrm>
            <a:off x="489223" y="78400"/>
            <a:ext cx="4514825" cy="686304"/>
            <a:chOff x="956926" y="4600871"/>
            <a:chExt cx="4514825" cy="686304"/>
          </a:xfrm>
        </p:grpSpPr>
        <p:sp>
          <p:nvSpPr>
            <p:cNvPr id="10"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11" name="图片 10"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2"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文本占位符 67586"/>
          <p:cNvSpPr>
            <a:spLocks noGrp="1"/>
          </p:cNvSpPr>
          <p:nvPr>
            <p:ph idx="1"/>
          </p:nvPr>
        </p:nvSpPr>
        <p:spPr>
          <a:xfrm>
            <a:off x="489223" y="1454180"/>
            <a:ext cx="8454022" cy="4229308"/>
          </a:xfrm>
        </p:spPr>
        <p:txBody>
          <a:bodyPr anchor="t"/>
          <a:lstStyle/>
          <a:p>
            <a:pPr>
              <a:spcBef>
                <a:spcPts val="600"/>
              </a:spcBef>
              <a:spcAft>
                <a:spcPts val="600"/>
              </a:spcAft>
              <a:buClr>
                <a:srgbClr val="FF0000"/>
              </a:buClr>
              <a:buSzPct val="70000"/>
              <a:buFont typeface="Wingdings" panose="05000000000000000000" charset="0"/>
              <a:buChar char="n"/>
            </a:pPr>
            <a:r>
              <a:rPr lang="zh-CN" altLang="en-US" sz="2400" b="1" dirty="0">
                <a:latin typeface="宋体" panose="02010600030101010101" pitchFamily="2" charset="-122"/>
              </a:rPr>
              <a:t>正则表达式对象的</a:t>
            </a:r>
            <a:r>
              <a:rPr lang="en-US" altLang="zh-CN" sz="2400" b="1" dirty="0">
                <a:latin typeface="宋体" panose="02010600030101010101" pitchFamily="2" charset="-122"/>
              </a:rPr>
              <a:t>match</a:t>
            </a:r>
            <a:r>
              <a:rPr lang="zh-CN" altLang="en-US" sz="2400" b="1" dirty="0">
                <a:latin typeface="宋体" panose="02010600030101010101" pitchFamily="2" charset="-122"/>
              </a:rPr>
              <a:t>方法和</a:t>
            </a:r>
            <a:r>
              <a:rPr lang="en-US" altLang="zh-CN" sz="2400" b="1" dirty="0">
                <a:latin typeface="宋体" panose="02010600030101010101" pitchFamily="2" charset="-122"/>
              </a:rPr>
              <a:t>search</a:t>
            </a:r>
            <a:r>
              <a:rPr lang="zh-CN" altLang="en-US" sz="2400" b="1" dirty="0">
                <a:latin typeface="宋体" panose="02010600030101010101" pitchFamily="2" charset="-122"/>
              </a:rPr>
              <a:t>方法匹配成功后返回</a:t>
            </a:r>
            <a:r>
              <a:rPr lang="en-US" altLang="zh-CN" sz="2400" b="1" dirty="0">
                <a:solidFill>
                  <a:srgbClr val="FF0000"/>
                </a:solidFill>
                <a:latin typeface="宋体" panose="02010600030101010101" pitchFamily="2" charset="-122"/>
              </a:rPr>
              <a:t>match</a:t>
            </a:r>
            <a:r>
              <a:rPr lang="zh-CN" altLang="en-US" sz="2400" b="1" dirty="0">
                <a:solidFill>
                  <a:srgbClr val="FF0000"/>
                </a:solidFill>
                <a:latin typeface="宋体" panose="02010600030101010101" pitchFamily="2" charset="-122"/>
              </a:rPr>
              <a:t>对象</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a:lnSpc>
                <a:spcPct val="150000"/>
              </a:lnSpc>
              <a:spcBef>
                <a:spcPts val="600"/>
              </a:spcBef>
              <a:spcAft>
                <a:spcPts val="600"/>
              </a:spcAft>
              <a:buClr>
                <a:srgbClr val="FF0000"/>
              </a:buClr>
              <a:buSzPct val="70000"/>
              <a:buFont typeface="Wingdings" panose="05000000000000000000" charset="0"/>
              <a:buChar char="n"/>
            </a:pPr>
            <a:r>
              <a:rPr lang="zh-CN" altLang="en-US" sz="2400" dirty="0">
                <a:latin typeface="宋体" panose="02010600030101010101" pitchFamily="2" charset="-122"/>
              </a:rPr>
              <a:t>match对象的主要方法有：</a:t>
            </a:r>
            <a:endParaRPr lang="zh-CN" altLang="en-US" sz="2400"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group()：返回匹配的一个或多个子模式内容</a:t>
            </a:r>
            <a:endParaRPr lang="zh-CN" altLang="en-US" sz="1800" b="1"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groups()：返回一个包含匹配的所有子模式内容的元组</a:t>
            </a:r>
            <a:endParaRPr lang="zh-CN" altLang="en-US" sz="1800" b="1"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groupdict()：返回包含匹配的所有命名子模式内容的字典</a:t>
            </a:r>
            <a:endParaRPr lang="zh-CN" altLang="en-US" sz="1800" b="1"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start()：返回指定子模式内容的起始位置</a:t>
            </a:r>
            <a:endParaRPr lang="zh-CN" altLang="en-US" sz="1800" b="1"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end()：返回指定子模式内容的结束位置的前一个位置</a:t>
            </a:r>
            <a:endParaRPr lang="zh-CN" altLang="en-US" sz="1800" b="1" dirty="0">
              <a:latin typeface="宋体" panose="02010600030101010101" pitchFamily="2" charset="-122"/>
            </a:endParaRP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span()：返回一个包含指定子模式内容起始位置和结束位置前一个位置的元组。</a:t>
            </a:r>
            <a:endParaRPr lang="zh-CN" altLang="en-US" sz="1800" b="1" dirty="0">
              <a:latin typeface="宋体" panose="02010600030101010101" pitchFamily="2" charset="-122"/>
            </a:endParaRPr>
          </a:p>
        </p:txBody>
      </p:sp>
      <p:sp>
        <p:nvSpPr>
          <p:cNvPr id="13824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2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24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24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24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24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824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24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2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431940"/>
            <a:ext cx="8229600" cy="4678451"/>
          </a:xfrm>
        </p:spPr>
        <p:txBody>
          <a:bodyPr/>
          <a:lstStyle/>
          <a:p>
            <a:pPr fontAlgn="base">
              <a:buClr>
                <a:srgbClr val="FF0000"/>
              </a:buClr>
              <a:buFont typeface="Wingdings" panose="05000000000000000000" charset="0"/>
              <a:buChar char="n"/>
            </a:pPr>
            <a:r>
              <a:rPr lang="zh-CN" altLang="en-US" sz="2400" b="1" noProof="1"/>
              <a:t>match对象的用法</a:t>
            </a:r>
            <a:endParaRPr lang="zh-CN" altLang="en-US" sz="2400" b="1" noProof="1"/>
          </a:p>
          <a:p>
            <a:pPr marL="0" indent="0">
              <a:buNone/>
            </a:pPr>
            <a:endParaRPr lang="zh-CN" altLang="en-US" sz="1350" noProof="1">
              <a:latin typeface="Consolas" panose="020B0609020204030204" charset="0"/>
            </a:endParaRPr>
          </a:p>
          <a:p>
            <a:pPr marL="0" indent="0">
              <a:buNone/>
            </a:pPr>
            <a:r>
              <a:rPr lang="zh-CN" altLang="en-US" sz="1400" noProof="1">
                <a:latin typeface="Consolas" panose="020B0609020204030204" charset="0"/>
              </a:rPr>
              <a:t>&gt;&gt;&gt; m = re.match(r"(\w+) (\w+)", "Isaac Newton, physicist")</a:t>
            </a:r>
            <a:endParaRPr lang="zh-CN" altLang="en-US" sz="1400" noProof="1">
              <a:latin typeface="Consolas" panose="020B0609020204030204" charset="0"/>
            </a:endParaRPr>
          </a:p>
          <a:p>
            <a:pPr marL="0" indent="0">
              <a:buNone/>
            </a:pPr>
            <a:r>
              <a:rPr lang="zh-CN" altLang="en-US" sz="1400" noProof="1">
                <a:latin typeface="Consolas" panose="020B0609020204030204" charset="0"/>
              </a:rPr>
              <a:t>&gt;&gt;&gt; m.group(0)                   #返回整个模式内容</a:t>
            </a:r>
            <a:endParaRPr lang="zh-CN" altLang="en-US" sz="1400" noProof="1">
              <a:latin typeface="Consolas" panose="020B0609020204030204" charset="0"/>
            </a:endParaRPr>
          </a:p>
          <a:p>
            <a:pPr marL="0" indent="0">
              <a:buNone/>
            </a:pPr>
            <a:r>
              <a:rPr lang="zh-CN" altLang="en-US" sz="1400" noProof="1">
                <a:solidFill>
                  <a:srgbClr val="0000FF"/>
                </a:solidFill>
                <a:latin typeface="Consolas" panose="020B0609020204030204" charset="0"/>
              </a:rPr>
              <a:t>'Isaac Newton'</a:t>
            </a:r>
            <a:endParaRPr lang="zh-CN" altLang="en-US" sz="1400" noProof="1">
              <a:solidFill>
                <a:srgbClr val="0000FF"/>
              </a:solidFill>
              <a:latin typeface="Consolas" panose="020B0609020204030204" charset="0"/>
            </a:endParaRPr>
          </a:p>
          <a:p>
            <a:pPr marL="0" indent="0">
              <a:buNone/>
            </a:pPr>
            <a:r>
              <a:rPr lang="zh-CN" altLang="en-US" sz="1400" noProof="1">
                <a:latin typeface="Consolas" panose="020B0609020204030204" charset="0"/>
              </a:rPr>
              <a:t>&gt;&gt;&gt; m.group(1)                   #返回第1个子模式内容</a:t>
            </a:r>
            <a:endParaRPr lang="zh-CN" altLang="en-US" sz="1400" noProof="1">
              <a:latin typeface="Consolas" panose="020B0609020204030204" charset="0"/>
            </a:endParaRPr>
          </a:p>
          <a:p>
            <a:pPr marL="0" indent="0">
              <a:buNone/>
            </a:pPr>
            <a:r>
              <a:rPr lang="zh-CN" altLang="en-US" sz="1400" noProof="1">
                <a:solidFill>
                  <a:srgbClr val="0000FF"/>
                </a:solidFill>
                <a:latin typeface="Consolas" panose="020B0609020204030204" charset="0"/>
              </a:rPr>
              <a:t>'Isaac'</a:t>
            </a:r>
            <a:endParaRPr lang="zh-CN" altLang="en-US" sz="1400" noProof="1">
              <a:solidFill>
                <a:srgbClr val="0000FF"/>
              </a:solidFill>
              <a:latin typeface="Consolas" panose="020B0609020204030204" charset="0"/>
            </a:endParaRPr>
          </a:p>
          <a:p>
            <a:pPr marL="0" indent="0">
              <a:buNone/>
            </a:pPr>
            <a:r>
              <a:rPr lang="zh-CN" altLang="en-US" sz="1400" noProof="1">
                <a:latin typeface="Consolas" panose="020B0609020204030204" charset="0"/>
              </a:rPr>
              <a:t>&gt;&gt;&gt; m.group(2)                   #返回第2个子模式内容.</a:t>
            </a:r>
            <a:endParaRPr lang="zh-CN" altLang="en-US" sz="1400" noProof="1">
              <a:latin typeface="Consolas" panose="020B0609020204030204" charset="0"/>
            </a:endParaRPr>
          </a:p>
          <a:p>
            <a:pPr marL="0" indent="0">
              <a:buNone/>
            </a:pPr>
            <a:r>
              <a:rPr lang="zh-CN" altLang="en-US" sz="1400" noProof="1">
                <a:solidFill>
                  <a:srgbClr val="0000FF"/>
                </a:solidFill>
                <a:latin typeface="Consolas" panose="020B0609020204030204" charset="0"/>
              </a:rPr>
              <a:t>'Newton'</a:t>
            </a:r>
            <a:endParaRPr lang="zh-CN" altLang="en-US" sz="1400" noProof="1">
              <a:solidFill>
                <a:srgbClr val="0000FF"/>
              </a:solidFill>
              <a:latin typeface="Consolas" panose="020B0609020204030204" charset="0"/>
            </a:endParaRPr>
          </a:p>
          <a:p>
            <a:pPr marL="0" indent="0">
              <a:buNone/>
            </a:pPr>
            <a:r>
              <a:rPr lang="zh-CN" altLang="en-US" sz="1400" noProof="1">
                <a:latin typeface="Consolas" panose="020B0609020204030204" charset="0"/>
              </a:rPr>
              <a:t>&gt;&gt;&gt; m.group(1, 2)                #返回指定的多个子模式内容</a:t>
            </a:r>
            <a:endParaRPr lang="zh-CN" altLang="en-US" sz="1400" noProof="1">
              <a:latin typeface="Consolas" panose="020B0609020204030204" charset="0"/>
            </a:endParaRPr>
          </a:p>
          <a:p>
            <a:pPr marL="0" indent="0">
              <a:buNone/>
            </a:pPr>
            <a:r>
              <a:rPr lang="zh-CN" altLang="en-US" sz="1400" noProof="1">
                <a:solidFill>
                  <a:srgbClr val="0000FF"/>
                </a:solidFill>
                <a:latin typeface="Consolas" panose="020B0609020204030204" charset="0"/>
              </a:rPr>
              <a:t>('Isaac', 'Newton')</a:t>
            </a:r>
            <a:endParaRPr lang="zh-CN" altLang="en-US" sz="1400" noProof="1">
              <a:solidFill>
                <a:srgbClr val="0000FF"/>
              </a:solidFill>
              <a:latin typeface="Consolas" panose="020B0609020204030204" charset="0"/>
            </a:endParaRPr>
          </a:p>
        </p:txBody>
      </p:sp>
      <p:sp>
        <p:nvSpPr>
          <p:cNvPr id="13926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内容占位符 2"/>
          <p:cNvSpPr>
            <a:spLocks noGrp="1"/>
          </p:cNvSpPr>
          <p:nvPr>
            <p:ph idx="1"/>
          </p:nvPr>
        </p:nvSpPr>
        <p:spPr>
          <a:xfrm>
            <a:off x="539552" y="1431940"/>
            <a:ext cx="8229600" cy="4678451"/>
          </a:xfrm>
        </p:spPr>
        <p:txBody>
          <a:bodyPr anchor="t"/>
          <a:lstStyle/>
          <a:p>
            <a:pPr marL="0" indent="0">
              <a:buSzPct val="70000"/>
              <a:buNone/>
            </a:pPr>
            <a:r>
              <a:rPr lang="zh-CN" altLang="en-US" sz="1400" dirty="0">
                <a:latin typeface="Times New Roman" panose="02020603050405020304" pitchFamily="18" charset="0"/>
              </a:rPr>
              <a:t>&gt;&gt;&gt; exampleString = '''There should be one-- and preferably only one --obvious way to do it.</a:t>
            </a:r>
            <a:endParaRPr lang="zh-CN" altLang="en-US" sz="1400" dirty="0">
              <a:latin typeface="Times New Roman" panose="02020603050405020304" pitchFamily="18" charset="0"/>
            </a:endParaRPr>
          </a:p>
          <a:p>
            <a:pPr marL="0" indent="0">
              <a:buSzPct val="70000"/>
              <a:buNone/>
            </a:pPr>
            <a:r>
              <a:rPr lang="zh-CN" altLang="en-US" sz="1400" dirty="0">
                <a:latin typeface="Times New Roman" panose="02020603050405020304" pitchFamily="18" charset="0"/>
              </a:rPr>
              <a:t>Although that way may not be obvious at first unless you're Dutch.</a:t>
            </a:r>
            <a:endParaRPr lang="zh-CN" altLang="en-US" sz="1400" dirty="0">
              <a:latin typeface="Times New Roman" panose="02020603050405020304" pitchFamily="18" charset="0"/>
            </a:endParaRPr>
          </a:p>
          <a:p>
            <a:pPr marL="0" indent="0">
              <a:buSzPct val="70000"/>
              <a:buNone/>
            </a:pPr>
            <a:r>
              <a:rPr lang="zh-CN" altLang="en-US" sz="1400" dirty="0">
                <a:latin typeface="Times New Roman" panose="02020603050405020304" pitchFamily="18" charset="0"/>
              </a:rPr>
              <a:t>Now </a:t>
            </a:r>
            <a:r>
              <a:rPr lang="zh-CN" altLang="en-US" sz="1400" dirty="0">
                <a:solidFill>
                  <a:srgbClr val="FF0000"/>
                </a:solidFill>
                <a:latin typeface="Times New Roman" panose="02020603050405020304" pitchFamily="18" charset="0"/>
              </a:rPr>
              <a:t>is better than </a:t>
            </a:r>
            <a:r>
              <a:rPr lang="zh-CN" altLang="en-US" sz="1400" dirty="0">
                <a:latin typeface="Times New Roman" panose="02020603050405020304" pitchFamily="18" charset="0"/>
              </a:rPr>
              <a:t>never.</a:t>
            </a:r>
            <a:endParaRPr lang="zh-CN" altLang="en-US" sz="1400" dirty="0">
              <a:latin typeface="Times New Roman" panose="02020603050405020304" pitchFamily="18" charset="0"/>
            </a:endParaRPr>
          </a:p>
          <a:p>
            <a:pPr marL="0" indent="0">
              <a:buSzPct val="70000"/>
              <a:buNone/>
            </a:pPr>
            <a:r>
              <a:rPr lang="zh-CN" altLang="en-US" sz="1400" dirty="0">
                <a:latin typeface="Times New Roman" panose="02020603050405020304" pitchFamily="18" charset="0"/>
              </a:rPr>
              <a:t>Although never </a:t>
            </a:r>
            <a:r>
              <a:rPr lang="zh-CN" altLang="en-US" sz="1400" dirty="0">
                <a:solidFill>
                  <a:schemeClr val="tx2">
                    <a:lumMod val="60000"/>
                    <a:lumOff val="40000"/>
                  </a:schemeClr>
                </a:solidFill>
                <a:latin typeface="Times New Roman" panose="02020603050405020304" pitchFamily="18" charset="0"/>
              </a:rPr>
              <a:t>is often better than </a:t>
            </a:r>
            <a:r>
              <a:rPr lang="zh-CN" altLang="en-US" sz="1400" dirty="0">
                <a:latin typeface="Times New Roman" panose="02020603050405020304" pitchFamily="18" charset="0"/>
              </a:rPr>
              <a:t>right now.'''</a:t>
            </a:r>
            <a:endParaRPr lang="zh-CN" altLang="en-US" sz="1400" dirty="0">
              <a:latin typeface="Consolas" panose="020B0609020204030204" charset="0"/>
            </a:endParaRPr>
          </a:p>
          <a:p>
            <a:pPr marL="0" indent="0">
              <a:buSzPct val="70000"/>
              <a:buNone/>
            </a:pPr>
            <a:r>
              <a:rPr lang="zh-CN" altLang="en-US" sz="1400" dirty="0">
                <a:latin typeface="Consolas" panose="020B0609020204030204" charset="0"/>
              </a:rPr>
              <a:t>&gt;&gt;&gt; pattern = re.compile(r'(?&lt;=\w\s)never')    </a:t>
            </a:r>
            <a:r>
              <a:rPr lang="zh-CN" altLang="en-US" sz="1400" dirty="0">
                <a:solidFill>
                  <a:srgbClr val="0000FF"/>
                </a:solidFill>
                <a:latin typeface="Consolas" panose="020B0609020204030204" charset="0"/>
              </a:rPr>
              <a:t>#查找不是第一个单词的</a:t>
            </a:r>
            <a:r>
              <a:rPr lang="en-US" altLang="zh-CN" sz="1400" dirty="0">
                <a:solidFill>
                  <a:srgbClr val="0000FF"/>
                </a:solidFill>
                <a:latin typeface="Consolas" panose="020B0609020204030204" charset="0"/>
              </a:rPr>
              <a:t>never</a:t>
            </a:r>
            <a:endParaRPr lang="en-US" altLang="zh-CN"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 = pattern.search(exampleString)</a:t>
            </a:r>
            <a:endParaRPr lang="zh-CN" altLang="en-US" sz="1400" dirty="0">
              <a:latin typeface="Consolas" panose="020B0609020204030204" charset="0"/>
            </a:endParaRPr>
          </a:p>
          <a:p>
            <a:pPr marL="0" indent="0">
              <a:buSzPct val="70000"/>
              <a:buNone/>
            </a:pPr>
            <a:r>
              <a:rPr lang="zh-CN" altLang="en-US" sz="1400" dirty="0">
                <a:latin typeface="Consolas" panose="020B0609020204030204" charset="0"/>
              </a:rPr>
              <a:t>&gt;&gt;&gt; matchResult.span()</a:t>
            </a:r>
            <a:endParaRPr lang="zh-CN" altLang="en-US" sz="1400" dirty="0">
              <a:latin typeface="Consolas" panose="020B0609020204030204" charset="0"/>
            </a:endParaRPr>
          </a:p>
          <a:p>
            <a:pPr marL="0" indent="0">
              <a:buSzPct val="70000"/>
              <a:buNone/>
            </a:pPr>
            <a:r>
              <a:rPr lang="zh-CN" altLang="en-US" sz="1400" dirty="0">
                <a:solidFill>
                  <a:srgbClr val="0000FF"/>
                </a:solidFill>
                <a:latin typeface="Consolas" panose="020B0609020204030204" charset="0"/>
              </a:rPr>
              <a:t>(156, 161)</a:t>
            </a:r>
            <a:endParaRPr lang="zh-CN" altLang="en-US"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pattern = re.compile(r'(?:is\s)better(\sthan)')</a:t>
            </a:r>
            <a:endParaRPr lang="zh-CN" altLang="en-US" sz="1400" dirty="0">
              <a:latin typeface="Consolas" panose="020B0609020204030204" charset="0"/>
            </a:endParaRPr>
          </a:p>
          <a:p>
            <a:pPr marL="0" indent="0">
              <a:buSzPct val="70000"/>
              <a:buNone/>
            </a:pPr>
            <a:r>
              <a:rPr lang="zh-CN" altLang="en-US" sz="1400" dirty="0">
                <a:latin typeface="Consolas" panose="020B0609020204030204" charset="0"/>
              </a:rPr>
              <a:t>                                          </a:t>
            </a:r>
            <a:r>
              <a:rPr lang="zh-CN" altLang="en-US" sz="1400" dirty="0">
                <a:solidFill>
                  <a:srgbClr val="0000FF"/>
                </a:solidFill>
                <a:latin typeface="Consolas" panose="020B0609020204030204" charset="0"/>
              </a:rPr>
              <a:t>#查找前面是is的better than组合</a:t>
            </a:r>
            <a:endParaRPr lang="zh-CN" altLang="en-US"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 = pattern.search(exampleString)</a:t>
            </a:r>
            <a:endParaRPr lang="zh-CN" altLang="en-US" sz="1400" dirty="0">
              <a:latin typeface="Consolas" panose="020B0609020204030204" charset="0"/>
            </a:endParaRPr>
          </a:p>
          <a:p>
            <a:pPr marL="0" indent="0">
              <a:buSzPct val="70000"/>
              <a:buNone/>
            </a:pPr>
            <a:r>
              <a:rPr lang="zh-CN" altLang="en-US" sz="1400" dirty="0">
                <a:latin typeface="Consolas" panose="020B0609020204030204" charset="0"/>
              </a:rPr>
              <a:t>&gt;&gt;&gt; matchResult.span()</a:t>
            </a:r>
            <a:endParaRPr lang="zh-CN" altLang="en-US" sz="1400" dirty="0">
              <a:latin typeface="Consolas" panose="020B0609020204030204" charset="0"/>
            </a:endParaRPr>
          </a:p>
          <a:p>
            <a:pPr marL="0" indent="0">
              <a:buSzPct val="70000"/>
              <a:buNone/>
            </a:pPr>
            <a:r>
              <a:rPr lang="zh-CN" altLang="en-US" sz="1400" dirty="0">
                <a:solidFill>
                  <a:srgbClr val="0000FF"/>
                </a:solidFill>
                <a:latin typeface="Consolas" panose="020B0609020204030204" charset="0"/>
              </a:rPr>
              <a:t>(141, 155)</a:t>
            </a:r>
            <a:endParaRPr lang="zh-CN" altLang="en-US"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matchResult.group(0)                  #组0表示整个模式   匹配的整个模式</a:t>
            </a:r>
            <a:endParaRPr lang="zh-CN" altLang="en-US" sz="1400" dirty="0">
              <a:latin typeface="Consolas" panose="020B0609020204030204" charset="0"/>
            </a:endParaRPr>
          </a:p>
          <a:p>
            <a:pPr marL="0" indent="0">
              <a:buSzPct val="70000"/>
              <a:buNone/>
            </a:pPr>
            <a:r>
              <a:rPr lang="zh-CN" altLang="en-US" sz="1400" dirty="0">
                <a:solidFill>
                  <a:srgbClr val="0000FF"/>
                </a:solidFill>
                <a:latin typeface="Consolas" panose="020B0609020204030204" charset="0"/>
              </a:rPr>
              <a:t>'is better than'</a:t>
            </a:r>
            <a:endParaRPr lang="zh-CN" altLang="en-US"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matchResult.group(1)</a:t>
            </a:r>
            <a:endParaRPr lang="zh-CN" altLang="en-US" sz="1400" dirty="0">
              <a:latin typeface="Consolas" panose="020B0609020204030204" charset="0"/>
            </a:endParaRPr>
          </a:p>
          <a:p>
            <a:pPr marL="0" indent="0">
              <a:buSzPct val="70000"/>
              <a:buNone/>
            </a:pPr>
            <a:r>
              <a:rPr lang="zh-CN" altLang="en-US" sz="1400" dirty="0">
                <a:solidFill>
                  <a:srgbClr val="0000FF"/>
                </a:solidFill>
                <a:latin typeface="Consolas" panose="020B0609020204030204" charset="0"/>
              </a:rPr>
              <a:t>' than'</a:t>
            </a:r>
            <a:endParaRPr lang="zh-CN" altLang="en-US" sz="1400" dirty="0">
              <a:solidFill>
                <a:srgbClr val="0000FF"/>
              </a:solidFill>
              <a:latin typeface="Consolas" panose="020B0609020204030204" charset="0"/>
            </a:endParaRPr>
          </a:p>
        </p:txBody>
      </p:sp>
      <p:sp>
        <p:nvSpPr>
          <p:cNvPr id="14029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文本占位符 68610"/>
          <p:cNvSpPr>
            <a:spLocks noGrp="1"/>
          </p:cNvSpPr>
          <p:nvPr>
            <p:ph idx="1"/>
          </p:nvPr>
        </p:nvSpPr>
        <p:spPr>
          <a:xfrm>
            <a:off x="689978" y="1575956"/>
            <a:ext cx="7388860" cy="3869268"/>
          </a:xfrm>
        </p:spPr>
        <p:txBody>
          <a:bodyPr anchor="t"/>
          <a:lstStyle/>
          <a:p>
            <a:pPr>
              <a:lnSpc>
                <a:spcPct val="80000"/>
              </a:lnSpc>
              <a:spcBef>
                <a:spcPct val="0"/>
              </a:spcBef>
              <a:buClr>
                <a:srgbClr val="FF0000"/>
              </a:buClr>
              <a:buSzPct val="70000"/>
              <a:buFont typeface="Wingdings" panose="05000000000000000000" pitchFamily="2" charset="2"/>
              <a:buChar char="ü"/>
            </a:pPr>
            <a:r>
              <a:rPr lang="zh-CN" altLang="en-US" sz="2000" b="1" noProof="1">
                <a:latin typeface="宋体" panose="02010600030101010101" pitchFamily="2" charset="-122"/>
              </a:rPr>
              <a:t>应用：</a:t>
            </a:r>
            <a:r>
              <a:rPr lang="zh-CN" altLang="en-US" sz="2000" noProof="1">
                <a:latin typeface="宋体" panose="02010600030101010101" pitchFamily="2" charset="-122"/>
              </a:rPr>
              <a:t>使用正则表达式提取字符串中的电话号码（方法一）</a:t>
            </a:r>
            <a:endParaRPr lang="zh-CN" altLang="en-US" sz="2000" noProof="1">
              <a:latin typeface="宋体" panose="02010600030101010101" pitchFamily="2" charset="-122"/>
            </a:endParaRPr>
          </a:p>
          <a:p>
            <a:pPr>
              <a:spcBef>
                <a:spcPct val="0"/>
              </a:spcBef>
              <a:buSzPct val="70000"/>
              <a:buNone/>
            </a:pPr>
            <a:endParaRPr lang="en-US" altLang="x-none" sz="1125" noProof="1">
              <a:latin typeface="Consolas" panose="020B0609020204030204" charset="0"/>
            </a:endParaRPr>
          </a:p>
          <a:p>
            <a:pPr>
              <a:spcBef>
                <a:spcPct val="0"/>
              </a:spcBef>
              <a:buSzPct val="70000"/>
              <a:buNone/>
            </a:pPr>
            <a:r>
              <a:rPr lang="en-US" altLang="x-none" sz="1400" noProof="1">
                <a:latin typeface="Consolas" panose="020B0609020204030204" charset="0"/>
              </a:rPr>
              <a:t>import re</a:t>
            </a:r>
            <a:endParaRPr lang="en-US" altLang="x-none" sz="1400" noProof="1">
              <a:latin typeface="Consolas" panose="020B0609020204030204" charset="0"/>
            </a:endParaRPr>
          </a:p>
          <a:p>
            <a:pPr>
              <a:spcBef>
                <a:spcPct val="0"/>
              </a:spcBef>
              <a:buSzPct val="70000"/>
              <a:buNone/>
            </a:pPr>
            <a:endParaRPr lang="en-US" altLang="x-none" sz="1400" noProof="1">
              <a:latin typeface="Consolas" panose="020B0609020204030204" charset="0"/>
            </a:endParaRPr>
          </a:p>
          <a:p>
            <a:pPr marL="0" indent="0">
              <a:spcBef>
                <a:spcPct val="0"/>
              </a:spcBef>
              <a:buSzPct val="70000"/>
              <a:buNone/>
            </a:pPr>
            <a:r>
              <a:rPr lang="en-US" altLang="x-none" sz="1400" noProof="1">
                <a:latin typeface="Consolas" panose="020B0609020204030204" charset="0"/>
              </a:rPr>
              <a:t>telNumber = '''Suppose my Phone No. is 0551-1234567, yours is 010-12345678, his is 025-87654321.'''</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pattern = re.compile(r'(\d{3,4})-(\d{7,8})')</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index = 0</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while True:</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matchResult = pattern.search(telNumber, index)  #从指定位置开始匹配</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if not matchResult:</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break</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print('-'*30)</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print('Success:')</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for i in range(3):</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print('Searched content:', matchResult.group(i), ' Start from:',</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matchResult.start(i), 'End at:', matchResult.end(i),</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 Its span is:', matchResult.span(i))</a:t>
            </a:r>
            <a:endParaRPr lang="en-US" altLang="x-none" sz="1400" noProof="1">
              <a:latin typeface="Consolas" panose="020B0609020204030204" charset="0"/>
            </a:endParaRPr>
          </a:p>
          <a:p>
            <a:pPr>
              <a:spcBef>
                <a:spcPct val="0"/>
              </a:spcBef>
              <a:buSzPct val="70000"/>
              <a:buNone/>
            </a:pPr>
            <a:r>
              <a:rPr lang="en-US" altLang="x-none" sz="1400" noProof="1">
                <a:latin typeface="Consolas" panose="020B0609020204030204" charset="0"/>
              </a:rPr>
              <a:t>    index = matchResult.end(2)               #指定下次匹配的开始位置</a:t>
            </a:r>
            <a:endParaRPr lang="en-US" altLang="x-none" sz="1400" noProof="1">
              <a:latin typeface="Consolas" panose="020B0609020204030204" charset="0"/>
            </a:endParaRPr>
          </a:p>
        </p:txBody>
      </p:sp>
      <p:sp>
        <p:nvSpPr>
          <p:cNvPr id="14131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4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42">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642">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642">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42">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2">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642">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642">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642">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64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087" y="1483896"/>
            <a:ext cx="8229600" cy="4678451"/>
          </a:xfrm>
        </p:spPr>
        <p:txBody>
          <a:bodyPr/>
          <a:lstStyle/>
          <a:p>
            <a:pPr fontAlgn="base">
              <a:buClr>
                <a:srgbClr val="FF0000"/>
              </a:buClr>
              <a:buFont typeface="Wingdings" panose="05000000000000000000" pitchFamily="2" charset="2"/>
              <a:buChar char="ü"/>
            </a:pPr>
            <a:r>
              <a:rPr lang="zh-CN" altLang="en-US" sz="2000" b="1" noProof="1">
                <a:latin typeface="宋体" panose="02010600030101010101" pitchFamily="2" charset="-122"/>
                <a:sym typeface="+mn-ea"/>
              </a:rPr>
              <a:t>应用：</a:t>
            </a:r>
            <a:r>
              <a:rPr lang="zh-CN" altLang="en-US" sz="2000" noProof="1">
                <a:latin typeface="宋体" panose="02010600030101010101" pitchFamily="2" charset="-122"/>
                <a:sym typeface="+mn-ea"/>
              </a:rPr>
              <a:t>使用正则表达式提取字符串中的电话号码（方法二）</a:t>
            </a:r>
            <a:endParaRPr lang="zh-CN" altLang="en-US" sz="2000" noProof="1">
              <a:latin typeface="宋体" panose="02010600030101010101" pitchFamily="2" charset="-122"/>
              <a:sym typeface="+mn-ea"/>
            </a:endParaRPr>
          </a:p>
        </p:txBody>
      </p:sp>
      <p:sp>
        <p:nvSpPr>
          <p:cNvPr id="14233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4" name="矩形 3"/>
          <p:cNvSpPr/>
          <p:nvPr/>
        </p:nvSpPr>
        <p:spPr>
          <a:xfrm>
            <a:off x="1052028" y="2148548"/>
            <a:ext cx="7183960" cy="2308324"/>
          </a:xfrm>
          <a:prstGeom prst="rect">
            <a:avLst/>
          </a:prstGeom>
        </p:spPr>
        <p:txBody>
          <a:bodyPr wrap="square">
            <a:spAutoFit/>
          </a:bodyPr>
          <a:lstStyle/>
          <a:p>
            <a:pPr marL="0" indent="0">
              <a:buNone/>
            </a:pPr>
            <a:r>
              <a:rPr lang="en-US" altLang="zh-CN" noProof="1">
                <a:latin typeface="Consolas" panose="020B0609020204030204" charset="0"/>
              </a:rPr>
              <a:t>import re</a:t>
            </a:r>
            <a:endParaRPr lang="en-US" altLang="zh-CN" noProof="1">
              <a:latin typeface="Consolas" panose="020B0609020204030204" charset="0"/>
            </a:endParaRPr>
          </a:p>
          <a:p>
            <a:pPr marL="0" indent="0">
              <a:buNone/>
            </a:pPr>
            <a:endParaRPr lang="en-US" altLang="zh-CN" noProof="1">
              <a:latin typeface="Consolas" panose="020B0609020204030204" charset="0"/>
            </a:endParaRPr>
          </a:p>
          <a:p>
            <a:pPr marL="0" indent="0">
              <a:buNone/>
            </a:pPr>
            <a:r>
              <a:rPr lang="en-US" altLang="zh-CN" noProof="1">
                <a:latin typeface="Consolas" panose="020B0609020204030204" charset="0"/>
              </a:rPr>
              <a:t>text = '''</a:t>
            </a:r>
            <a:r>
              <a:rPr lang="en-US" altLang="zh-CN" noProof="1">
                <a:solidFill>
                  <a:srgbClr val="00B050"/>
                </a:solidFill>
                <a:latin typeface="Consolas" panose="020B0609020204030204" charset="0"/>
              </a:rPr>
              <a:t>Suppose my Phone No. is 0551-1234567,</a:t>
            </a:r>
            <a:endParaRPr lang="en-US" altLang="zh-CN" noProof="1">
              <a:solidFill>
                <a:srgbClr val="00B050"/>
              </a:solidFill>
              <a:latin typeface="Consolas" panose="020B0609020204030204" charset="0"/>
            </a:endParaRPr>
          </a:p>
          <a:p>
            <a:pPr marL="0" indent="0">
              <a:buNone/>
            </a:pPr>
            <a:r>
              <a:rPr lang="en-US" altLang="zh-CN" noProof="1">
                <a:solidFill>
                  <a:srgbClr val="00B050"/>
                </a:solidFill>
                <a:latin typeface="Consolas" panose="020B0609020204030204" charset="0"/>
              </a:rPr>
              <a:t>yours is 010-12345678,</a:t>
            </a:r>
            <a:endParaRPr lang="en-US" altLang="zh-CN" noProof="1">
              <a:solidFill>
                <a:srgbClr val="00B050"/>
              </a:solidFill>
              <a:latin typeface="Consolas" panose="020B0609020204030204" charset="0"/>
            </a:endParaRPr>
          </a:p>
          <a:p>
            <a:pPr marL="0" indent="0">
              <a:buNone/>
            </a:pPr>
            <a:r>
              <a:rPr lang="en-US" altLang="zh-CN" noProof="1">
                <a:solidFill>
                  <a:srgbClr val="00B050"/>
                </a:solidFill>
                <a:latin typeface="Consolas" panose="020B0609020204030204" charset="0"/>
              </a:rPr>
              <a:t>his is 025-87654321.</a:t>
            </a:r>
            <a:r>
              <a:rPr lang="en-US" altLang="zh-CN" noProof="1">
                <a:latin typeface="Consolas" panose="020B0609020204030204" charset="0"/>
              </a:rPr>
              <a:t>'''</a:t>
            </a:r>
            <a:endParaRPr lang="en-US" altLang="zh-CN" noProof="1">
              <a:latin typeface="Consolas" panose="020B0609020204030204" charset="0"/>
            </a:endParaRPr>
          </a:p>
          <a:p>
            <a:pPr marL="0" indent="0">
              <a:buNone/>
            </a:pPr>
            <a:r>
              <a:rPr lang="en-US" altLang="zh-CN" noProof="1">
                <a:latin typeface="Consolas" panose="020B0609020204030204" charset="0"/>
              </a:rPr>
              <a:t>matchResult = re.findall(r'(\d{3,4})-(\d{7,8})', text)</a:t>
            </a:r>
            <a:endParaRPr lang="en-US" altLang="zh-CN" noProof="1">
              <a:latin typeface="Consolas" panose="020B0609020204030204" charset="0"/>
            </a:endParaRPr>
          </a:p>
          <a:p>
            <a:pPr marL="0" indent="0">
              <a:buNone/>
            </a:pPr>
            <a:r>
              <a:rPr lang="en-US" altLang="zh-CN" noProof="1">
                <a:latin typeface="Consolas" panose="020B0609020204030204" charset="0"/>
              </a:rPr>
              <a:t>for item in matchResult:</a:t>
            </a:r>
            <a:endParaRPr lang="en-US" altLang="zh-CN" noProof="1">
              <a:latin typeface="Consolas" panose="020B0609020204030204" charset="0"/>
            </a:endParaRPr>
          </a:p>
          <a:p>
            <a:pPr marL="0" indent="0">
              <a:buNone/>
            </a:pPr>
            <a:r>
              <a:rPr lang="en-US" altLang="zh-CN" noProof="1">
                <a:latin typeface="Consolas" panose="020B0609020204030204" charset="0"/>
              </a:rPr>
              <a:t>    print(item[0], item[1], sep='-')</a:t>
            </a:r>
            <a:endParaRPr lang="en-US" altLang="zh-CN" noProof="1">
              <a:latin typeface="Consolas" panose="020B0609020204030204" charset="0"/>
            </a:endParaRPr>
          </a:p>
        </p:txBody>
      </p:sp>
      <p:sp>
        <p:nvSpPr>
          <p:cNvPr id="5" name="矩形 4"/>
          <p:cNvSpPr/>
          <p:nvPr/>
        </p:nvSpPr>
        <p:spPr>
          <a:xfrm>
            <a:off x="2267744" y="4847944"/>
            <a:ext cx="4572000" cy="923330"/>
          </a:xfrm>
          <a:prstGeom prst="rect">
            <a:avLst/>
          </a:prstGeom>
        </p:spPr>
        <p:txBody>
          <a:bodyPr>
            <a:spAutoFit/>
          </a:bodyPr>
          <a:lstStyle/>
          <a:p>
            <a:r>
              <a:rPr lang="zh-CN" altLang="en-US" dirty="0">
                <a:solidFill>
                  <a:srgbClr val="0000FF"/>
                </a:solidFill>
              </a:rPr>
              <a:t>0551-1234567</a:t>
            </a:r>
            <a:endParaRPr lang="zh-CN" altLang="en-US" dirty="0">
              <a:solidFill>
                <a:srgbClr val="0000FF"/>
              </a:solidFill>
            </a:endParaRPr>
          </a:p>
          <a:p>
            <a:r>
              <a:rPr lang="zh-CN" altLang="en-US" dirty="0">
                <a:solidFill>
                  <a:srgbClr val="0000FF"/>
                </a:solidFill>
              </a:rPr>
              <a:t>010-12345678</a:t>
            </a:r>
            <a:endParaRPr lang="zh-CN" altLang="en-US" dirty="0">
              <a:solidFill>
                <a:srgbClr val="0000FF"/>
              </a:solidFill>
            </a:endParaRPr>
          </a:p>
          <a:p>
            <a:r>
              <a:rPr lang="zh-CN" altLang="en-US" dirty="0">
                <a:solidFill>
                  <a:srgbClr val="0000FF"/>
                </a:solidFill>
              </a:rPr>
              <a:t>025-87654321</a:t>
            </a:r>
            <a:endParaRPr lang="zh-CN" altLang="en-US" dirty="0">
              <a:solidFill>
                <a:srgbClr val="0000FF"/>
              </a:solidFill>
            </a:endParaRPr>
          </a:p>
        </p:txBody>
      </p:sp>
      <p:pic>
        <p:nvPicPr>
          <p:cNvPr id="11" name="图片 10"/>
          <p:cNvPicPr>
            <a:picLocks noChangeAspect="1"/>
          </p:cNvPicPr>
          <p:nvPr/>
        </p:nvPicPr>
        <p:blipFill>
          <a:blip r:embed="rId2"/>
          <a:stretch>
            <a:fillRect/>
          </a:stretch>
        </p:blipFill>
        <p:spPr>
          <a:xfrm>
            <a:off x="1052028" y="1916832"/>
            <a:ext cx="8040470" cy="4464496"/>
          </a:xfrm>
          <a:prstGeom prst="rect">
            <a:avLst/>
          </a:prstGeom>
        </p:spPr>
      </p:pic>
    </p:spTree>
  </p:cSld>
  <p:clrMapOvr>
    <a:masterClrMapping/>
  </p:clrMapOvr>
  <p:transition spd="slow" advClick="0">
    <p:pull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内容占位符 2"/>
          <p:cNvSpPr>
            <a:spLocks noGrp="1"/>
          </p:cNvSpPr>
          <p:nvPr>
            <p:ph idx="1"/>
          </p:nvPr>
        </p:nvSpPr>
        <p:spPr>
          <a:xfrm>
            <a:off x="689978" y="1431940"/>
            <a:ext cx="8229600" cy="4678451"/>
          </a:xfrm>
        </p:spPr>
        <p:txBody>
          <a:bodyPr anchor="t"/>
          <a:lstStyle/>
          <a:p>
            <a:pPr marL="0" indent="0">
              <a:buSzPct val="70000"/>
              <a:buNone/>
            </a:pPr>
            <a:r>
              <a:rPr lang="zh-CN" altLang="en-US" sz="1300" dirty="0">
                <a:latin typeface="Consolas" panose="020B0609020204030204" charset="0"/>
              </a:rPr>
              <a:t>&gt;&gt;&gt; m = re.match(r"(?P&lt;first_name&gt;\w+) (?P&lt;last_name&gt;\w+)", "Malcolm Reynolds")</a:t>
            </a:r>
            <a:endParaRPr lang="zh-CN" altLang="en-US" sz="1300" dirty="0">
              <a:latin typeface="Consolas" panose="020B0609020204030204" charset="0"/>
            </a:endParaRPr>
          </a:p>
          <a:p>
            <a:pPr marL="0" indent="0">
              <a:buSzPct val="70000"/>
              <a:buNone/>
            </a:pPr>
            <a:r>
              <a:rPr lang="zh-CN" altLang="en-US" sz="1300" dirty="0">
                <a:latin typeface="Consolas" panose="020B0609020204030204" charset="0"/>
              </a:rPr>
              <a:t>&gt;&gt;&gt; m.group('first_name')      </a:t>
            </a:r>
            <a:r>
              <a:rPr lang="zh-CN" altLang="en-US" sz="1300" dirty="0">
                <a:solidFill>
                  <a:srgbClr val="0000FF"/>
                </a:solidFill>
                <a:latin typeface="Consolas" panose="020B0609020204030204" charset="0"/>
              </a:rPr>
              <a:t>#使用命名的子模式</a:t>
            </a:r>
            <a:endParaRPr lang="zh-CN" altLang="en-US" sz="1300" dirty="0">
              <a:solidFill>
                <a:srgbClr val="0000FF"/>
              </a:solidFill>
              <a:latin typeface="Consolas" panose="020B0609020204030204" charset="0"/>
            </a:endParaRPr>
          </a:p>
          <a:p>
            <a:pPr marL="0" indent="0">
              <a:buSzPct val="70000"/>
              <a:buNone/>
            </a:pPr>
            <a:r>
              <a:rPr lang="zh-CN" altLang="en-US" sz="1300" dirty="0">
                <a:solidFill>
                  <a:srgbClr val="0000FF"/>
                </a:solidFill>
                <a:latin typeface="Consolas" panose="020B0609020204030204" charset="0"/>
              </a:rPr>
              <a:t>'Malcolm'</a:t>
            </a:r>
            <a:endParaRPr lang="zh-CN" altLang="en-US" sz="1300" dirty="0">
              <a:solidFill>
                <a:srgbClr val="0000FF"/>
              </a:solidFill>
              <a:latin typeface="Consolas" panose="020B0609020204030204" charset="0"/>
            </a:endParaRPr>
          </a:p>
          <a:p>
            <a:pPr marL="0" indent="0">
              <a:buSzPct val="70000"/>
              <a:buNone/>
            </a:pPr>
            <a:r>
              <a:rPr lang="zh-CN" altLang="en-US" sz="1300" dirty="0">
                <a:latin typeface="Consolas" panose="020B0609020204030204" charset="0"/>
              </a:rPr>
              <a:t>&gt;&gt;&gt; m.group('last_name')</a:t>
            </a:r>
            <a:endParaRPr lang="zh-CN" altLang="en-US" sz="1300" dirty="0">
              <a:latin typeface="Consolas" panose="020B0609020204030204" charset="0"/>
            </a:endParaRPr>
          </a:p>
          <a:p>
            <a:pPr marL="0" indent="0">
              <a:buSzPct val="70000"/>
              <a:buNone/>
            </a:pPr>
            <a:r>
              <a:rPr lang="zh-CN" altLang="en-US" sz="1300" dirty="0">
                <a:solidFill>
                  <a:srgbClr val="0000FF"/>
                </a:solidFill>
                <a:latin typeface="Consolas" panose="020B0609020204030204" charset="0"/>
              </a:rPr>
              <a:t>'Reynolds'</a:t>
            </a:r>
            <a:endParaRPr lang="zh-CN" altLang="en-US" sz="1300" dirty="0">
              <a:solidFill>
                <a:srgbClr val="0000FF"/>
              </a:solidFill>
              <a:latin typeface="Consolas" panose="020B0609020204030204" charset="0"/>
            </a:endParaRPr>
          </a:p>
          <a:p>
            <a:pPr marL="0" indent="0">
              <a:buSzPct val="70000"/>
              <a:buNone/>
            </a:pPr>
            <a:r>
              <a:rPr lang="zh-CN" altLang="en-US" sz="1300" dirty="0">
                <a:latin typeface="Consolas" panose="020B0609020204030204" charset="0"/>
              </a:rPr>
              <a:t>&gt;&gt;&gt; m = re.match(r"(\d+)\.(\d+)", "24.1632")</a:t>
            </a:r>
            <a:endParaRPr lang="zh-CN" altLang="en-US" sz="1300" dirty="0">
              <a:latin typeface="Consolas" panose="020B0609020204030204" charset="0"/>
            </a:endParaRPr>
          </a:p>
          <a:p>
            <a:pPr marL="0" indent="0">
              <a:buSzPct val="70000"/>
              <a:buNone/>
            </a:pPr>
            <a:r>
              <a:rPr lang="zh-CN" altLang="en-US" sz="1300" dirty="0">
                <a:latin typeface="Consolas" panose="020B0609020204030204" charset="0"/>
              </a:rPr>
              <a:t>&gt;&gt;&gt; m.groups()                #</a:t>
            </a:r>
            <a:r>
              <a:rPr lang="zh-CN" altLang="en-US" sz="1300" dirty="0">
                <a:solidFill>
                  <a:srgbClr val="FF0000"/>
                </a:solidFill>
                <a:latin typeface="Consolas" panose="020B0609020204030204" charset="0"/>
              </a:rPr>
              <a:t>返回所有匹配的子模式（不包括第0个） </a:t>
            </a:r>
            <a:r>
              <a:rPr lang="en-US" altLang="zh-CN" sz="1300" dirty="0" err="1">
                <a:solidFill>
                  <a:srgbClr val="FF0000"/>
                </a:solidFill>
                <a:latin typeface="Consolas" panose="020B0609020204030204" charset="0"/>
              </a:rPr>
              <a:t>m.groups</a:t>
            </a:r>
            <a:r>
              <a:rPr lang="en-US" altLang="zh-CN" sz="1300" dirty="0">
                <a:solidFill>
                  <a:srgbClr val="FF0000"/>
                </a:solidFill>
                <a:latin typeface="Consolas" panose="020B0609020204030204" charset="0"/>
              </a:rPr>
              <a:t>(0) </a:t>
            </a:r>
            <a:r>
              <a:rPr lang="zh-CN" altLang="en-US" sz="1300" dirty="0">
                <a:solidFill>
                  <a:srgbClr val="FF0000"/>
                </a:solidFill>
                <a:latin typeface="Consolas" panose="020B0609020204030204" charset="0"/>
              </a:rPr>
              <a:t>为 </a:t>
            </a:r>
            <a:r>
              <a:rPr lang="en-US" altLang="zh-CN" sz="1300" dirty="0">
                <a:solidFill>
                  <a:srgbClr val="FF0000"/>
                </a:solidFill>
                <a:latin typeface="Consolas" panose="020B0609020204030204" charset="0"/>
              </a:rPr>
              <a:t>“24.1632”</a:t>
            </a:r>
            <a:endParaRPr lang="zh-CN" altLang="en-US" sz="1300" dirty="0">
              <a:solidFill>
                <a:srgbClr val="FF0000"/>
              </a:solidFill>
              <a:latin typeface="Consolas" panose="020B0609020204030204" charset="0"/>
            </a:endParaRPr>
          </a:p>
          <a:p>
            <a:pPr marL="0" indent="0">
              <a:buSzPct val="70000"/>
              <a:buNone/>
            </a:pPr>
            <a:r>
              <a:rPr lang="zh-CN" altLang="en-US" sz="1300" dirty="0">
                <a:solidFill>
                  <a:srgbClr val="0000FF"/>
                </a:solidFill>
                <a:latin typeface="Consolas" panose="020B0609020204030204" charset="0"/>
              </a:rPr>
              <a:t>('24', '1632')</a:t>
            </a:r>
            <a:endParaRPr lang="zh-CN" altLang="en-US" sz="1300" dirty="0">
              <a:solidFill>
                <a:srgbClr val="0000FF"/>
              </a:solidFill>
              <a:latin typeface="Consolas" panose="020B0609020204030204" charset="0"/>
            </a:endParaRPr>
          </a:p>
        </p:txBody>
      </p:sp>
      <p:sp>
        <p:nvSpPr>
          <p:cNvPr id="14336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11" name="内容占位符 2"/>
          <p:cNvSpPr txBox="1"/>
          <p:nvPr/>
        </p:nvSpPr>
        <p:spPr bwMode="auto">
          <a:xfrm>
            <a:off x="683568" y="350100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300" dirty="0">
                <a:latin typeface="Consolas" panose="020B0609020204030204" charset="0"/>
              </a:rPr>
              <a:t>&gt;&gt;&gt; m = re.match(r"(?P&lt;first_name&gt;\w+) (?P&lt;last_name&gt;\w+)", "Malcolm Reynolds")</a:t>
            </a:r>
            <a:endParaRPr lang="zh-CN" altLang="en-US" sz="1300" dirty="0">
              <a:latin typeface="Consolas" panose="020B0609020204030204" charset="0"/>
            </a:endParaRPr>
          </a:p>
          <a:p>
            <a:pPr marL="0" indent="0">
              <a:buSzPct val="70000"/>
              <a:buFont typeface="Arial" panose="020B0604020202020204" pitchFamily="34" charset="0"/>
              <a:buNone/>
            </a:pPr>
            <a:r>
              <a:rPr lang="zh-CN" altLang="en-US" sz="1300" dirty="0">
                <a:latin typeface="Consolas" panose="020B0609020204030204" charset="0"/>
              </a:rPr>
              <a:t>&gt;&gt;&gt; m.groupdict()                #以字典形式返回匹配的结果</a:t>
            </a:r>
            <a:endParaRPr lang="zh-CN" altLang="en-US" sz="1300" dirty="0">
              <a:latin typeface="Consolas" panose="020B0609020204030204" charset="0"/>
            </a:endParaRPr>
          </a:p>
          <a:p>
            <a:pPr marL="0" indent="0">
              <a:buSzPct val="70000"/>
              <a:buFont typeface="Arial" panose="020B0604020202020204" pitchFamily="34" charset="0"/>
              <a:buNone/>
            </a:pPr>
            <a:r>
              <a:rPr lang="zh-CN" altLang="en-US" sz="1300" dirty="0">
                <a:solidFill>
                  <a:srgbClr val="0000FF"/>
                </a:solidFill>
                <a:latin typeface="Consolas" panose="020B0609020204030204" charset="0"/>
              </a:rPr>
              <a:t>{'first_name': 'Malcolm', 'last_name': 'Reynolds'}</a:t>
            </a:r>
            <a:endParaRPr lang="zh-CN" altLang="en-US" sz="1300" dirty="0">
              <a:solidFill>
                <a:srgbClr val="0000FF"/>
              </a:solidFill>
              <a:latin typeface="Consolas" panose="020B0609020204030204" charset="0"/>
            </a:endParaRPr>
          </a:p>
          <a:p>
            <a:pPr marL="0" indent="0">
              <a:buSzPct val="70000"/>
              <a:buFont typeface="Arial" panose="020B0604020202020204" pitchFamily="34" charset="0"/>
              <a:buNone/>
            </a:pPr>
            <a:r>
              <a:rPr lang="zh-CN" altLang="en-US" sz="1300" dirty="0">
                <a:latin typeface="Consolas" panose="020B0609020204030204" charset="0"/>
              </a:rPr>
              <a:t>&gt;&gt;&gt; exampleString = '''</a:t>
            </a:r>
            <a:r>
              <a:rPr lang="zh-CN" altLang="en-US" sz="1300" dirty="0">
                <a:solidFill>
                  <a:srgbClr val="00B050"/>
                </a:solidFill>
                <a:latin typeface="Consolas" panose="020B0609020204030204" charset="0"/>
              </a:rPr>
              <a:t>There should be one-- and preferably only one --obvious way to do it.</a:t>
            </a:r>
            <a:endParaRPr lang="zh-CN" altLang="en-US" sz="1300" dirty="0">
              <a:solidFill>
                <a:srgbClr val="00B050"/>
              </a:solidFill>
              <a:latin typeface="Consolas" panose="020B0609020204030204" charset="0"/>
            </a:endParaRP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Although that way may not be obvious at first unless you're Dutch.</a:t>
            </a:r>
            <a:endParaRPr lang="zh-CN" altLang="en-US" sz="1300" dirty="0">
              <a:solidFill>
                <a:srgbClr val="00B050"/>
              </a:solidFill>
              <a:latin typeface="Consolas" panose="020B0609020204030204" charset="0"/>
            </a:endParaRP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Now is better than </a:t>
            </a:r>
            <a:r>
              <a:rPr lang="zh-CN" altLang="en-US" sz="1300" dirty="0">
                <a:solidFill>
                  <a:srgbClr val="FF0000"/>
                </a:solidFill>
                <a:latin typeface="Consolas" panose="020B0609020204030204" charset="0"/>
              </a:rPr>
              <a:t>never</a:t>
            </a:r>
            <a:r>
              <a:rPr lang="zh-CN" altLang="en-US" sz="1300" dirty="0">
                <a:solidFill>
                  <a:srgbClr val="00B050"/>
                </a:solidFill>
                <a:latin typeface="Consolas" panose="020B0609020204030204" charset="0"/>
              </a:rPr>
              <a:t>.</a:t>
            </a:r>
            <a:endParaRPr lang="zh-CN" altLang="en-US" sz="1300" dirty="0">
              <a:solidFill>
                <a:srgbClr val="00B050"/>
              </a:solidFill>
              <a:latin typeface="Consolas" panose="020B0609020204030204" charset="0"/>
            </a:endParaRP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Although </a:t>
            </a:r>
            <a:r>
              <a:rPr lang="zh-CN" altLang="en-US" sz="1300" dirty="0">
                <a:solidFill>
                  <a:srgbClr val="0000FF"/>
                </a:solidFill>
                <a:latin typeface="Consolas" panose="020B0609020204030204" charset="0"/>
              </a:rPr>
              <a:t>never</a:t>
            </a:r>
            <a:r>
              <a:rPr lang="zh-CN" altLang="en-US" sz="1300" dirty="0">
                <a:solidFill>
                  <a:srgbClr val="00B050"/>
                </a:solidFill>
                <a:latin typeface="Consolas" panose="020B0609020204030204" charset="0"/>
              </a:rPr>
              <a:t> is often better than right now.</a:t>
            </a:r>
            <a:r>
              <a:rPr lang="zh-CN" altLang="en-US" sz="1300" dirty="0">
                <a:latin typeface="Consolas" panose="020B0609020204030204" charset="0"/>
              </a:rPr>
              <a:t>'''</a:t>
            </a:r>
            <a:endParaRPr lang="zh-CN" altLang="en-US" sz="1300" dirty="0">
              <a:latin typeface="Consolas" panose="020B0609020204030204" charset="0"/>
            </a:endParaRPr>
          </a:p>
          <a:p>
            <a:pPr marL="0" indent="0">
              <a:buSzPct val="70000"/>
              <a:buNone/>
            </a:pPr>
            <a:r>
              <a:rPr lang="zh-CN" altLang="en-US" sz="1300" dirty="0">
                <a:latin typeface="Consolas" panose="020B0609020204030204" charset="0"/>
              </a:rPr>
              <a:t>&gt;&gt;&gt; pattern = re.compile(r</a:t>
            </a:r>
            <a:r>
              <a:rPr lang="en-US" altLang="zh-CN" sz="1300" dirty="0">
                <a:latin typeface="Consolas" panose="020B0609020204030204" charset="0"/>
              </a:rPr>
              <a:t>’</a:t>
            </a:r>
            <a:r>
              <a:rPr lang="zh-CN" altLang="en-US" sz="1300" dirty="0">
                <a:latin typeface="Consolas" panose="020B0609020204030204" charset="0"/>
              </a:rPr>
              <a:t>(?&lt;=\w\s)never(?=\s\w)</a:t>
            </a:r>
            <a:r>
              <a:rPr lang="en-US" altLang="zh-CN" sz="1300" dirty="0">
                <a:latin typeface="Consolas" panose="020B0609020204030204" charset="0"/>
              </a:rPr>
              <a:t>’</a:t>
            </a:r>
            <a:r>
              <a:rPr lang="zh-CN" altLang="en-US" sz="1300" dirty="0">
                <a:latin typeface="Consolas" panose="020B0609020204030204" charset="0"/>
              </a:rPr>
              <a:t>) </a:t>
            </a:r>
            <a:r>
              <a:rPr lang="zh-CN" altLang="en-US" sz="1300" dirty="0">
                <a:solidFill>
                  <a:srgbClr val="0000FF"/>
                </a:solidFill>
                <a:latin typeface="Consolas" panose="020B0609020204030204" charset="0"/>
              </a:rPr>
              <a:t>#查找不在句子开头和结尾的never</a:t>
            </a:r>
            <a:endParaRPr lang="zh-CN" altLang="en-US" sz="1300" dirty="0">
              <a:solidFill>
                <a:srgbClr val="0000FF"/>
              </a:solidFill>
              <a:latin typeface="Consolas" panose="020B0609020204030204" charset="0"/>
            </a:endParaRPr>
          </a:p>
          <a:p>
            <a:pPr marL="0" indent="0">
              <a:buSzPct val="70000"/>
              <a:buFont typeface="Arial" panose="020B0604020202020204" pitchFamily="34" charset="0"/>
              <a:buNone/>
            </a:pPr>
            <a:r>
              <a:rPr lang="zh-CN" altLang="en-US" sz="1300" dirty="0">
                <a:latin typeface="Consolas" panose="020B0609020204030204" charset="0"/>
              </a:rPr>
              <a:t>&gt;&gt;&gt; matchResult = pattern.search(exampleString)</a:t>
            </a:r>
            <a:endParaRPr lang="zh-CN" altLang="en-US" sz="1300" dirty="0">
              <a:latin typeface="Consolas" panose="020B0609020204030204" charset="0"/>
            </a:endParaRPr>
          </a:p>
          <a:p>
            <a:pPr marL="0" indent="0">
              <a:buSzPct val="70000"/>
              <a:buFont typeface="Arial" panose="020B0604020202020204" pitchFamily="34" charset="0"/>
              <a:buNone/>
            </a:pPr>
            <a:r>
              <a:rPr lang="zh-CN" altLang="en-US" sz="1300" dirty="0">
                <a:latin typeface="Consolas" panose="020B0609020204030204" charset="0"/>
              </a:rPr>
              <a:t>&gt;&gt;&gt; matchResult.span()</a:t>
            </a:r>
            <a:endParaRPr lang="zh-CN" altLang="en-US" sz="1300" dirty="0">
              <a:latin typeface="Consolas" panose="020B0609020204030204" charset="0"/>
            </a:endParaRPr>
          </a:p>
          <a:p>
            <a:pPr marL="0" indent="0">
              <a:buSzPct val="70000"/>
              <a:buFont typeface="Arial" panose="020B0604020202020204" pitchFamily="34" charset="0"/>
              <a:buNone/>
            </a:pPr>
            <a:r>
              <a:rPr lang="zh-CN" altLang="en-US" sz="1300" dirty="0">
                <a:solidFill>
                  <a:srgbClr val="0000FF"/>
                </a:solidFill>
                <a:latin typeface="Consolas" panose="020B0609020204030204" charset="0"/>
              </a:rPr>
              <a:t>(172, 177)</a:t>
            </a:r>
            <a:endParaRPr lang="zh-CN" altLang="en-US" sz="1300" dirty="0">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6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6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6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6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6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6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6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36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内容占位符 2"/>
          <p:cNvSpPr>
            <a:spLocks noGrp="1"/>
          </p:cNvSpPr>
          <p:nvPr>
            <p:ph idx="1"/>
          </p:nvPr>
        </p:nvSpPr>
        <p:spPr>
          <a:xfrm>
            <a:off x="683568" y="1463705"/>
            <a:ext cx="8229600" cy="4678451"/>
          </a:xfrm>
        </p:spPr>
        <p:txBody>
          <a:bodyPr anchor="t"/>
          <a:lstStyle/>
          <a:p>
            <a:pPr marL="0" indent="0">
              <a:spcBef>
                <a:spcPct val="0"/>
              </a:spcBef>
              <a:buSzPct val="70000"/>
              <a:buNone/>
            </a:pPr>
            <a:r>
              <a:rPr lang="zh-CN" altLang="en-US" sz="1350" dirty="0">
                <a:latin typeface="Consolas" panose="020B0609020204030204" charset="0"/>
              </a:rPr>
              <a:t>&gt;&gt;&gt; pattern = re.compile(r'\b(?i)n\w+\b') </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&gt;&gt;&gt; index = 0</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&gt;&gt;&gt; while True:</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    matchResult = pattern.search(exampleString, index)</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    if not matchResult:</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        break</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    print(matchResult.group(0), ':', matchResult.span(0))</a:t>
            </a:r>
            <a:endParaRPr lang="zh-CN" altLang="en-US" sz="1350" dirty="0">
              <a:latin typeface="Consolas" panose="020B0609020204030204" charset="0"/>
            </a:endParaRPr>
          </a:p>
          <a:p>
            <a:pPr marL="0" indent="0">
              <a:spcBef>
                <a:spcPct val="0"/>
              </a:spcBef>
              <a:buSzPct val="70000"/>
              <a:buNone/>
            </a:pPr>
            <a:r>
              <a:rPr lang="zh-CN" altLang="en-US" sz="1350" dirty="0">
                <a:latin typeface="Consolas" panose="020B0609020204030204" charset="0"/>
              </a:rPr>
              <a:t>    index = matchResult.end(0)</a:t>
            </a:r>
            <a:endParaRPr lang="zh-CN" altLang="en-US" sz="1350" dirty="0">
              <a:latin typeface="Consolas" panose="020B0609020204030204" charset="0"/>
            </a:endParaRPr>
          </a:p>
          <a:p>
            <a:pPr marL="0" indent="0">
              <a:spcBef>
                <a:spcPct val="0"/>
              </a:spcBef>
              <a:buSzPct val="70000"/>
              <a:buNone/>
            </a:pPr>
            <a:endParaRPr lang="zh-CN" altLang="en-US" sz="1350" dirty="0">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not : (92, 95)</a:t>
            </a:r>
            <a:endParaRPr lang="zh-CN" altLang="en-US" sz="1350" dirty="0">
              <a:solidFill>
                <a:srgbClr val="0000FF"/>
              </a:solidFill>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Now : (137, 140)</a:t>
            </a:r>
            <a:endParaRPr lang="zh-CN" altLang="en-US" sz="1350" dirty="0">
              <a:solidFill>
                <a:srgbClr val="0000FF"/>
              </a:solidFill>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never : (156, 161)</a:t>
            </a:r>
            <a:endParaRPr lang="zh-CN" altLang="en-US" sz="1350" dirty="0">
              <a:solidFill>
                <a:srgbClr val="0000FF"/>
              </a:solidFill>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never : (172, 177)</a:t>
            </a:r>
            <a:endParaRPr lang="zh-CN" altLang="en-US" sz="1350" dirty="0">
              <a:solidFill>
                <a:srgbClr val="0000FF"/>
              </a:solidFill>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now : (205, 208)</a:t>
            </a:r>
            <a:endParaRPr lang="zh-CN" altLang="en-US" sz="1350" dirty="0">
              <a:solidFill>
                <a:srgbClr val="0000FF"/>
              </a:solidFill>
              <a:latin typeface="Consolas" panose="020B0609020204030204" charset="0"/>
            </a:endParaRPr>
          </a:p>
        </p:txBody>
      </p:sp>
      <p:sp>
        <p:nvSpPr>
          <p:cNvPr id="14541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12" name="矩形 11"/>
          <p:cNvSpPr/>
          <p:nvPr/>
        </p:nvSpPr>
        <p:spPr>
          <a:xfrm>
            <a:off x="5856375" y="1504865"/>
            <a:ext cx="2459328" cy="338554"/>
          </a:xfrm>
          <a:prstGeom prst="rect">
            <a:avLst/>
          </a:prstGeom>
        </p:spPr>
        <p:txBody>
          <a:bodyPr wrap="none">
            <a:spAutoFit/>
          </a:bodyPr>
          <a:lstStyle/>
          <a:p>
            <a:r>
              <a:rPr lang="zh-CN" altLang="en-US" sz="1600" b="1" dirty="0">
                <a:solidFill>
                  <a:srgbClr val="FF0000"/>
                </a:solidFill>
                <a:latin typeface="仿宋" panose="02010609060101010101" pitchFamily="49" charset="-122"/>
                <a:ea typeface="仿宋" panose="02010609060101010101" pitchFamily="49" charset="-122"/>
              </a:rPr>
              <a:t>表示匹配时不区分大小写</a:t>
            </a:r>
            <a:endParaRPr lang="zh-CN" altLang="en-US" sz="1600" b="1" dirty="0">
              <a:solidFill>
                <a:srgbClr val="FF0000"/>
              </a:solidFill>
              <a:latin typeface="仿宋" panose="02010609060101010101" pitchFamily="49" charset="-122"/>
              <a:ea typeface="仿宋" panose="02010609060101010101" pitchFamily="49" charset="-122"/>
            </a:endParaRPr>
          </a:p>
        </p:txBody>
      </p:sp>
      <p:grpSp>
        <p:nvGrpSpPr>
          <p:cNvPr id="15" name="组合 14"/>
          <p:cNvGrpSpPr/>
          <p:nvPr/>
        </p:nvGrpSpPr>
        <p:grpSpPr>
          <a:xfrm>
            <a:off x="3491880" y="1078614"/>
            <a:ext cx="4956071" cy="694202"/>
            <a:chOff x="3491880" y="1078614"/>
            <a:chExt cx="4956071" cy="694202"/>
          </a:xfrm>
        </p:grpSpPr>
        <p:grpSp>
          <p:nvGrpSpPr>
            <p:cNvPr id="11" name="组合 10"/>
            <p:cNvGrpSpPr/>
            <p:nvPr/>
          </p:nvGrpSpPr>
          <p:grpSpPr>
            <a:xfrm>
              <a:off x="3882039" y="1078614"/>
              <a:ext cx="4565912" cy="401097"/>
              <a:chOff x="3882039" y="1078614"/>
              <a:chExt cx="4565912" cy="401097"/>
            </a:xfrm>
          </p:grpSpPr>
          <p:sp>
            <p:nvSpPr>
              <p:cNvPr id="3" name="矩形 2"/>
              <p:cNvSpPr/>
              <p:nvPr/>
            </p:nvSpPr>
            <p:spPr>
              <a:xfrm>
                <a:off x="5724128" y="1078614"/>
                <a:ext cx="2723823" cy="369332"/>
              </a:xfrm>
              <a:prstGeom prst="rect">
                <a:avLst/>
              </a:prstGeom>
              <a:ln>
                <a:solidFill>
                  <a:srgbClr val="FF0000"/>
                </a:solidFill>
              </a:ln>
            </p:spPr>
            <p:txBody>
              <a:bodyPr wrap="none">
                <a:spAutoFit/>
              </a:bodyPr>
              <a:lstStyle/>
              <a:p>
                <a:r>
                  <a:rPr lang="zh-CN" altLang="en-US" b="1" dirty="0">
                    <a:solidFill>
                      <a:srgbClr val="333333"/>
                    </a:solidFill>
                    <a:latin typeface="仿宋" panose="02010609060101010101" pitchFamily="49" charset="-122"/>
                    <a:ea typeface="仿宋" panose="02010609060101010101" pitchFamily="49" charset="-122"/>
                  </a:rPr>
                  <a:t>正则表达式的模式修饰符</a:t>
                </a:r>
                <a:endParaRPr lang="zh-CN" altLang="en-US" b="1" dirty="0">
                  <a:latin typeface="仿宋" panose="02010609060101010101" pitchFamily="49" charset="-122"/>
                  <a:ea typeface="仿宋" panose="02010609060101010101" pitchFamily="49" charset="-122"/>
                </a:endParaRPr>
              </a:p>
            </p:txBody>
          </p:sp>
          <p:cxnSp>
            <p:nvCxnSpPr>
              <p:cNvPr id="5" name="直接箭头连接符 4"/>
              <p:cNvCxnSpPr/>
              <p:nvPr/>
            </p:nvCxnSpPr>
            <p:spPr>
              <a:xfrm flipH="1">
                <a:off x="3882039" y="1263157"/>
                <a:ext cx="1842089" cy="21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3491880" y="1463705"/>
              <a:ext cx="360040" cy="309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4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4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4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4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4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1454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4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4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410">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410">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5410">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54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占位符 28674"/>
          <p:cNvSpPr>
            <a:spLocks noGrp="1"/>
          </p:cNvSpPr>
          <p:nvPr>
            <p:ph idx="1"/>
          </p:nvPr>
        </p:nvSpPr>
        <p:spPr>
          <a:xfrm>
            <a:off x="1219808" y="1595838"/>
            <a:ext cx="8229600" cy="4678451"/>
          </a:xfrm>
        </p:spPr>
        <p:txBody>
          <a:bodyPr anchor="t"/>
          <a:lstStyle/>
          <a:p>
            <a:pPr>
              <a:spcBef>
                <a:spcPct val="0"/>
              </a:spcBef>
              <a:buSzPct val="70000"/>
              <a:buNone/>
            </a:pPr>
            <a:r>
              <a:rPr lang="zh-CN" altLang="en-US" sz="1350" dirty="0">
                <a:latin typeface="Consolas" panose="020B0609020204030204" charset="0"/>
              </a:rPr>
              <a:t>&gt;&gt;&gt; x = 1235</a:t>
            </a:r>
            <a:endParaRPr lang="zh-CN" altLang="en-US" sz="1350" dirty="0">
              <a:latin typeface="Consolas" panose="020B0609020204030204" charset="0"/>
            </a:endParaRPr>
          </a:p>
          <a:p>
            <a:pPr>
              <a:spcBef>
                <a:spcPct val="0"/>
              </a:spcBef>
              <a:buSzPct val="70000"/>
              <a:buNone/>
            </a:pPr>
            <a:r>
              <a:rPr lang="zh-CN" altLang="en-US" sz="1350" dirty="0">
                <a:latin typeface="Consolas" panose="020B0609020204030204" charset="0"/>
              </a:rPr>
              <a:t>&gt;&gt;&gt; so = "%o" % x </a:t>
            </a:r>
            <a:endParaRPr lang="zh-CN" altLang="en-US" sz="1350" dirty="0">
              <a:latin typeface="Consolas" panose="020B0609020204030204" charset="0"/>
            </a:endParaRPr>
          </a:p>
          <a:p>
            <a:pPr>
              <a:spcBef>
                <a:spcPct val="0"/>
              </a:spcBef>
              <a:buSzPct val="70000"/>
              <a:buNone/>
            </a:pPr>
            <a:r>
              <a:rPr lang="zh-CN" altLang="en-US" sz="1350" dirty="0">
                <a:latin typeface="Consolas" panose="020B0609020204030204" charset="0"/>
              </a:rPr>
              <a:t>&gt;&gt;&gt; so</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"2323"</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sh = "%x" % x</a:t>
            </a:r>
            <a:endParaRPr lang="zh-CN" altLang="en-US" sz="1350" dirty="0">
              <a:latin typeface="Consolas" panose="020B0609020204030204" charset="0"/>
            </a:endParaRPr>
          </a:p>
          <a:p>
            <a:pPr>
              <a:spcBef>
                <a:spcPct val="0"/>
              </a:spcBef>
              <a:buSzPct val="70000"/>
              <a:buNone/>
            </a:pPr>
            <a:r>
              <a:rPr lang="zh-CN" altLang="en-US" sz="1350" dirty="0">
                <a:latin typeface="Consolas" panose="020B0609020204030204" charset="0"/>
              </a:rPr>
              <a:t>&gt;&gt;&gt; sh</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"4d3"</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se = "%e" % x</a:t>
            </a:r>
            <a:endParaRPr lang="zh-CN" altLang="en-US" sz="1350" dirty="0">
              <a:latin typeface="Consolas" panose="020B0609020204030204" charset="0"/>
            </a:endParaRPr>
          </a:p>
          <a:p>
            <a:pPr>
              <a:spcBef>
                <a:spcPct val="0"/>
              </a:spcBef>
              <a:buSzPct val="70000"/>
              <a:buNone/>
            </a:pPr>
            <a:r>
              <a:rPr lang="zh-CN" altLang="en-US" sz="1350" dirty="0">
                <a:latin typeface="Consolas" panose="020B0609020204030204" charset="0"/>
              </a:rPr>
              <a:t>&gt;&gt;&gt; se</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"1.235000e+03"</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chr(ord("3")+1)</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"4"</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"%s" % 65</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"65"</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"%s" % 65333</a:t>
            </a:r>
            <a:endParaRPr lang="zh-CN" altLang="en-US" sz="1350" dirty="0">
              <a:latin typeface="Consolas" panose="020B0609020204030204" charset="0"/>
            </a:endParaRPr>
          </a:p>
          <a:p>
            <a:pPr>
              <a:spcBef>
                <a:spcPct val="0"/>
              </a:spcBef>
              <a:buSzPct val="70000"/>
              <a:buNone/>
            </a:pPr>
            <a:r>
              <a:rPr lang="zh-CN" altLang="en-US" sz="1350" dirty="0">
                <a:solidFill>
                  <a:srgbClr val="0000FF"/>
                </a:solidFill>
                <a:latin typeface="Consolas" panose="020B0609020204030204" charset="0"/>
              </a:rPr>
              <a:t>"65333"</a:t>
            </a:r>
            <a:endParaRPr lang="zh-CN" altLang="en-US" sz="1350" dirty="0">
              <a:solidFill>
                <a:srgbClr val="0000FF"/>
              </a:solidFill>
              <a:latin typeface="Consolas" panose="020B0609020204030204" charset="0"/>
            </a:endParaRPr>
          </a:p>
          <a:p>
            <a:pPr>
              <a:spcBef>
                <a:spcPct val="0"/>
              </a:spcBef>
              <a:buSzPct val="70000"/>
              <a:buNone/>
            </a:pPr>
            <a:r>
              <a:rPr lang="zh-CN" altLang="en-US" sz="1350" dirty="0">
                <a:latin typeface="Consolas" panose="020B0609020204030204" charset="0"/>
              </a:rPr>
              <a:t>&gt;&gt;&gt; "%d" % "555"</a:t>
            </a:r>
            <a:endParaRPr lang="zh-CN" altLang="en-US" sz="1350" dirty="0">
              <a:latin typeface="Consolas" panose="020B0609020204030204" charset="0"/>
            </a:endParaRPr>
          </a:p>
          <a:p>
            <a:pPr>
              <a:spcBef>
                <a:spcPct val="0"/>
              </a:spcBef>
              <a:buSzPct val="70000"/>
              <a:buNone/>
            </a:pPr>
            <a:r>
              <a:rPr lang="zh-CN" altLang="en-US" sz="1350" dirty="0">
                <a:solidFill>
                  <a:srgbClr val="FF0000"/>
                </a:solidFill>
                <a:latin typeface="Consolas" panose="020B0609020204030204" charset="0"/>
              </a:rPr>
              <a:t>TypeError: %d format: a number is required, not str</a:t>
            </a:r>
            <a:endParaRPr lang="en-US" altLang="zh-CN" sz="1350" dirty="0">
              <a:solidFill>
                <a:srgbClr val="FF0000"/>
              </a:solidFill>
              <a:latin typeface="Consolas" panose="020B0609020204030204" charset="0"/>
            </a:endParaRPr>
          </a:p>
          <a:p>
            <a:pPr>
              <a:spcBef>
                <a:spcPct val="0"/>
              </a:spcBef>
              <a:buSzPct val="70000"/>
              <a:buNone/>
            </a:pPr>
            <a:r>
              <a:rPr lang="en-US" altLang="zh-CN" sz="1350" dirty="0">
                <a:latin typeface="Consolas" panose="020B0609020204030204" charset="0"/>
              </a:rPr>
              <a:t>&gt;&gt;&gt; “%d” % 0xF</a:t>
            </a:r>
            <a:endParaRPr lang="en-US" altLang="zh-CN" sz="1350" dirty="0">
              <a:latin typeface="Consolas" panose="020B0609020204030204" charset="0"/>
            </a:endParaRPr>
          </a:p>
          <a:p>
            <a:pPr>
              <a:spcBef>
                <a:spcPct val="0"/>
              </a:spcBef>
              <a:buSzPct val="70000"/>
              <a:buNone/>
            </a:pPr>
            <a:r>
              <a:rPr lang="en-US" altLang="zh-CN" sz="1350" dirty="0">
                <a:latin typeface="Consolas" panose="020B0609020204030204" charset="0"/>
              </a:rPr>
              <a:t>‘15’</a:t>
            </a:r>
            <a:endParaRPr lang="en-US" altLang="zh-CN" sz="1350" dirty="0">
              <a:latin typeface="Consolas" panose="020B0609020204030204" charset="0"/>
            </a:endParaRPr>
          </a:p>
        </p:txBody>
      </p:sp>
      <p:sp>
        <p:nvSpPr>
          <p:cNvPr id="3174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solidFill>
                  <a:schemeClr val="bg1"/>
                </a:solidFill>
              </a:rPr>
            </a:fld>
            <a:endParaRPr lang="zh-CN" altLang="en-US" sz="1050" dirty="0">
              <a:solidFill>
                <a:schemeClr val="bg1"/>
              </a:solidFill>
            </a:endParaRPr>
          </a:p>
        </p:txBody>
      </p:sp>
      <p:sp>
        <p:nvSpPr>
          <p:cNvPr id="6" name="文本框 5"/>
          <p:cNvSpPr txBox="1"/>
          <p:nvPr/>
        </p:nvSpPr>
        <p:spPr>
          <a:xfrm>
            <a:off x="12075" y="925990"/>
            <a:ext cx="5652628" cy="523220"/>
          </a:xfrm>
          <a:prstGeom prst="rect">
            <a:avLst/>
          </a:prstGeom>
          <a:noFill/>
        </p:spPr>
        <p:txBody>
          <a:bodyPr wrap="square" rtlCol="0">
            <a:spAutoFit/>
          </a:bodyPr>
          <a:lstStyle/>
          <a:p>
            <a:pPr marL="914400" lvl="1" indent="-45720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r>
              <a:rPr lang="en-US" altLang="zh-CN" sz="2800" b="1" dirty="0">
                <a:ea typeface="仿宋" panose="02010609060101010101" pitchFamily="49" charset="-122"/>
              </a:rPr>
              <a:t>-</a:t>
            </a:r>
            <a:r>
              <a:rPr lang="en-US" altLang="zh-CN" sz="2800" b="1" dirty="0">
                <a:solidFill>
                  <a:srgbClr val="FF0000"/>
                </a:solidFill>
                <a:ea typeface="仿宋" panose="02010609060101010101" pitchFamily="49" charset="-122"/>
              </a:rPr>
              <a:t>%</a:t>
            </a:r>
            <a:r>
              <a:rPr lang="zh-CN" altLang="en-US" sz="2800" b="1" dirty="0">
                <a:solidFill>
                  <a:srgbClr val="FF0000"/>
                </a:solidFill>
                <a:ea typeface="仿宋" panose="02010609060101010101" pitchFamily="49" charset="-122"/>
              </a:rPr>
              <a:t>格式</a:t>
            </a:r>
            <a:endParaRPr lang="en-US" altLang="zh-CN" sz="2800" b="1" dirty="0">
              <a:solidFill>
                <a:srgbClr val="FF0000"/>
              </a:solidFill>
              <a:ea typeface="仿宋" panose="02010609060101010101" pitchFamily="49" charset="-122"/>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2" name="文本框 1"/>
          <p:cNvSpPr txBox="1"/>
          <p:nvPr/>
        </p:nvSpPr>
        <p:spPr>
          <a:xfrm>
            <a:off x="4067944" y="1449210"/>
            <a:ext cx="4896544" cy="3539430"/>
          </a:xfrm>
          <a:prstGeom prst="rect">
            <a:avLst/>
          </a:prstGeom>
          <a:noFill/>
        </p:spPr>
        <p:txBody>
          <a:bodyPr wrap="square" rtlCol="0">
            <a:spAutoFit/>
          </a:bodyPr>
          <a:lstStyle/>
          <a:p>
            <a:r>
              <a:rPr lang="en-US" altLang="zh-CN" sz="1600" dirty="0">
                <a:latin typeface="Times New Roman" panose="02020603050405020304" pitchFamily="18" charset="0"/>
              </a:rPr>
              <a:t>#</a:t>
            </a:r>
            <a:r>
              <a:rPr lang="zh-CN" altLang="en-US" sz="1600" dirty="0">
                <a:latin typeface="Times New Roman" panose="02020603050405020304" pitchFamily="18" charset="0"/>
              </a:rPr>
              <a:t>八进制</a:t>
            </a:r>
            <a:endParaRPr lang="en-US" altLang="zh-CN" sz="1600" dirty="0">
              <a:latin typeface="Times New Roman" panose="02020603050405020304" pitchFamily="18" charset="0"/>
            </a:endParaRPr>
          </a:p>
          <a:p>
            <a:br>
              <a:rPr lang="en-US" altLang="zh-CN" sz="1600" dirty="0">
                <a:latin typeface="Times New Roman" panose="02020603050405020304" pitchFamily="18" charset="0"/>
              </a:rPr>
            </a:br>
            <a:r>
              <a:rPr lang="en-US" altLang="zh-CN" sz="1600" dirty="0">
                <a:latin typeface="Times New Roman" panose="02020603050405020304" pitchFamily="18" charset="0"/>
              </a:rPr>
              <a:t>#</a:t>
            </a:r>
            <a:r>
              <a:rPr lang="zh-CN" altLang="en-US" sz="1600" dirty="0">
                <a:latin typeface="Times New Roman" panose="02020603050405020304" pitchFamily="18" charset="0"/>
              </a:rPr>
              <a:t>十六进制</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r>
              <a:rPr lang="en-US" altLang="zh-CN" sz="1600" dirty="0">
                <a:latin typeface="Times New Roman" panose="02020603050405020304" pitchFamily="18" charset="0"/>
              </a:rPr>
              <a:t>#</a:t>
            </a:r>
            <a:r>
              <a:rPr lang="zh-CN" altLang="en-US" sz="1600" dirty="0">
                <a:latin typeface="Times New Roman" panose="02020603050405020304" pitchFamily="18" charset="0"/>
              </a:rPr>
              <a:t>指数</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r>
              <a:rPr lang="en-US" altLang="zh-CN" sz="1600" dirty="0">
                <a:latin typeface="Times New Roman" panose="02020603050405020304" pitchFamily="18" charset="0"/>
              </a:rPr>
              <a:t>#</a:t>
            </a:r>
            <a:r>
              <a:rPr lang="en-US" altLang="zh-CN" sz="1600" b="0" i="0" dirty="0">
                <a:solidFill>
                  <a:srgbClr val="333333"/>
                </a:solidFill>
                <a:effectLst/>
                <a:latin typeface="Times New Roman" panose="02020603050405020304" pitchFamily="18" charset="0"/>
              </a:rPr>
              <a:t>ord() </a:t>
            </a:r>
            <a:r>
              <a:rPr lang="zh-CN" altLang="en-US" sz="1600" b="0" i="0" dirty="0">
                <a:solidFill>
                  <a:srgbClr val="333333"/>
                </a:solidFill>
                <a:effectLst/>
                <a:latin typeface="Times New Roman" panose="02020603050405020304" pitchFamily="18" charset="0"/>
              </a:rPr>
              <a:t>函数是 </a:t>
            </a:r>
            <a:r>
              <a:rPr lang="en-US" altLang="zh-CN" sz="1600" b="0" i="0" dirty="0">
                <a:solidFill>
                  <a:srgbClr val="333333"/>
                </a:solidFill>
                <a:effectLst/>
                <a:latin typeface="Times New Roman" panose="02020603050405020304" pitchFamily="18" charset="0"/>
              </a:rPr>
              <a:t>chr() </a:t>
            </a:r>
            <a:r>
              <a:rPr lang="zh-CN" altLang="en-US" sz="1600" b="0" i="0" dirty="0">
                <a:solidFill>
                  <a:srgbClr val="333333"/>
                </a:solidFill>
                <a:effectLst/>
                <a:latin typeface="Times New Roman" panose="02020603050405020304" pitchFamily="18" charset="0"/>
              </a:rPr>
              <a:t>函数（对于 </a:t>
            </a:r>
            <a:r>
              <a:rPr lang="en-US" altLang="zh-CN" sz="1600" b="0" i="0" dirty="0">
                <a:solidFill>
                  <a:srgbClr val="333333"/>
                </a:solidFill>
                <a:effectLst/>
                <a:latin typeface="Times New Roman" panose="02020603050405020304" pitchFamily="18" charset="0"/>
              </a:rPr>
              <a:t>8 </a:t>
            </a:r>
            <a:r>
              <a:rPr lang="zh-CN" altLang="en-US" sz="1600" b="0" i="0" dirty="0">
                <a:solidFill>
                  <a:srgbClr val="333333"/>
                </a:solidFill>
                <a:effectLst/>
                <a:latin typeface="Times New Roman" panose="02020603050405020304" pitchFamily="18" charset="0"/>
              </a:rPr>
              <a:t>位的 </a:t>
            </a:r>
            <a:r>
              <a:rPr lang="en-US" altLang="zh-CN" sz="1600" b="0" i="0" dirty="0">
                <a:solidFill>
                  <a:srgbClr val="333333"/>
                </a:solidFill>
                <a:effectLst/>
                <a:latin typeface="Times New Roman" panose="02020603050405020304" pitchFamily="18" charset="0"/>
              </a:rPr>
              <a:t>ASCII </a:t>
            </a:r>
            <a:r>
              <a:rPr lang="zh-CN" altLang="en-US" sz="1600" b="0" i="0" dirty="0">
                <a:solidFill>
                  <a:srgbClr val="333333"/>
                </a:solidFill>
                <a:effectLst/>
                <a:latin typeface="Times New Roman" panose="02020603050405020304" pitchFamily="18" charset="0"/>
              </a:rPr>
              <a:t>字符串）的配对函数，它以一个字符串（</a:t>
            </a:r>
            <a:r>
              <a:rPr lang="en-US" altLang="zh-CN" sz="1600" b="0" i="0" dirty="0">
                <a:solidFill>
                  <a:srgbClr val="333333"/>
                </a:solidFill>
                <a:effectLst/>
                <a:latin typeface="Times New Roman" panose="02020603050405020304" pitchFamily="18" charset="0"/>
              </a:rPr>
              <a:t>Unicode </a:t>
            </a:r>
            <a:r>
              <a:rPr lang="zh-CN" altLang="en-US" sz="1600" b="0" i="0" dirty="0">
                <a:solidFill>
                  <a:srgbClr val="333333"/>
                </a:solidFill>
                <a:effectLst/>
                <a:latin typeface="Times New Roman" panose="02020603050405020304" pitchFamily="18" charset="0"/>
              </a:rPr>
              <a:t>字符）作为参数，返回对应的 </a:t>
            </a:r>
            <a:r>
              <a:rPr lang="en-US" altLang="zh-CN" sz="1600" b="0" i="0" dirty="0">
                <a:solidFill>
                  <a:srgbClr val="333333"/>
                </a:solidFill>
                <a:effectLst/>
                <a:latin typeface="Times New Roman" panose="02020603050405020304" pitchFamily="18" charset="0"/>
              </a:rPr>
              <a:t>ASCII </a:t>
            </a:r>
            <a:r>
              <a:rPr lang="zh-CN" altLang="en-US" sz="1600" b="0" i="0" dirty="0">
                <a:solidFill>
                  <a:srgbClr val="333333"/>
                </a:solidFill>
                <a:effectLst/>
                <a:latin typeface="Times New Roman" panose="02020603050405020304" pitchFamily="18" charset="0"/>
              </a:rPr>
              <a:t>数值，或者 </a:t>
            </a:r>
            <a:r>
              <a:rPr lang="en-US" altLang="zh-CN" sz="1600" b="0" i="0" dirty="0">
                <a:solidFill>
                  <a:srgbClr val="333333"/>
                </a:solidFill>
                <a:effectLst/>
                <a:latin typeface="Times New Roman" panose="02020603050405020304" pitchFamily="18" charset="0"/>
              </a:rPr>
              <a:t>Unicode </a:t>
            </a:r>
            <a:r>
              <a:rPr lang="zh-CN" altLang="en-US" sz="1600" b="0" i="0" dirty="0">
                <a:solidFill>
                  <a:srgbClr val="333333"/>
                </a:solidFill>
                <a:effectLst/>
                <a:latin typeface="Times New Roman" panose="02020603050405020304" pitchFamily="18" charset="0"/>
              </a:rPr>
              <a:t>数值。</a:t>
            </a:r>
            <a:endParaRPr lang="en-US" altLang="zh-CN" sz="1600" b="0" i="0" dirty="0">
              <a:solidFill>
                <a:srgbClr val="333333"/>
              </a:solidFill>
              <a:effectLst/>
              <a:latin typeface="Times New Roman" panose="02020603050405020304" pitchFamily="18" charset="0"/>
            </a:endParaRPr>
          </a:p>
          <a:p>
            <a:endParaRPr lang="en-US" altLang="zh-CN" sz="1600" b="0" i="0" dirty="0">
              <a:solidFill>
                <a:srgbClr val="333333"/>
              </a:solidFill>
              <a:effectLst/>
              <a:latin typeface="Times New Roman" panose="02020603050405020304" pitchFamily="18" charset="0"/>
            </a:endParaRPr>
          </a:p>
          <a:p>
            <a:r>
              <a:rPr lang="en-US" altLang="zh-CN" sz="1600" b="0" i="0" dirty="0">
                <a:solidFill>
                  <a:srgbClr val="333333"/>
                </a:solidFill>
                <a:effectLst/>
                <a:latin typeface="Times New Roman" panose="02020603050405020304" pitchFamily="18" charset="0"/>
              </a:rPr>
              <a:t>#chr() </a:t>
            </a:r>
            <a:r>
              <a:rPr lang="zh-CN" altLang="en-US" sz="1600" b="0" i="0" dirty="0">
                <a:solidFill>
                  <a:srgbClr val="333333"/>
                </a:solidFill>
                <a:effectLst/>
                <a:latin typeface="Times New Roman" panose="02020603050405020304" pitchFamily="18" charset="0"/>
              </a:rPr>
              <a:t>用一个整数作参数，返回一个对应的字符。</a:t>
            </a:r>
            <a:endParaRPr lang="en-US" altLang="zh-CN" sz="1600" b="0" i="0" dirty="0">
              <a:solidFill>
                <a:srgbClr val="333333"/>
              </a:solidFill>
              <a:effectLst/>
              <a:latin typeface="Times New Roman" panose="02020603050405020304" pitchFamily="18" charset="0"/>
            </a:endParaRPr>
          </a:p>
          <a:p>
            <a:r>
              <a:rPr lang="en-US" altLang="zh-CN" sz="1600" dirty="0">
                <a:solidFill>
                  <a:srgbClr val="333333"/>
                </a:solidFill>
                <a:latin typeface="Times New Roman" panose="02020603050405020304" pitchFamily="18" charset="0"/>
              </a:rPr>
              <a:t>#%s </a:t>
            </a:r>
            <a:r>
              <a:rPr lang="zh-CN" altLang="en-US" sz="1600" b="0" i="0" dirty="0">
                <a:solidFill>
                  <a:srgbClr val="333333"/>
                </a:solidFill>
                <a:effectLst/>
                <a:latin typeface="Helvetica Neue"/>
              </a:rPr>
              <a:t>返回一个对象的</a:t>
            </a:r>
            <a:r>
              <a:rPr lang="en-US" altLang="zh-CN" sz="1600" b="0" i="0" dirty="0">
                <a:solidFill>
                  <a:srgbClr val="333333"/>
                </a:solidFill>
                <a:effectLst/>
                <a:latin typeface="Helvetica Neue"/>
              </a:rPr>
              <a:t>string</a:t>
            </a:r>
            <a:r>
              <a:rPr lang="zh-CN" altLang="en-US" sz="1600" b="0" i="0" dirty="0">
                <a:solidFill>
                  <a:srgbClr val="333333"/>
                </a:solidFill>
                <a:effectLst/>
                <a:latin typeface="Helvetica Neue"/>
              </a:rPr>
              <a:t>格式</a:t>
            </a:r>
            <a:r>
              <a:rPr lang="zh-CN" altLang="en-US" sz="1600" dirty="0">
                <a:solidFill>
                  <a:srgbClr val="333333"/>
                </a:solidFill>
                <a:latin typeface="Helvetica Neue"/>
              </a:rPr>
              <a:t>，效果同</a:t>
            </a:r>
            <a:r>
              <a:rPr lang="en-US" altLang="zh-CN" sz="1600" dirty="0">
                <a:solidFill>
                  <a:srgbClr val="333333"/>
                </a:solidFill>
                <a:latin typeface="Helvetica Neue"/>
              </a:rPr>
              <a:t>str()</a:t>
            </a:r>
            <a:endParaRPr lang="en-US" altLang="zh-CN" sz="1600" b="0" i="0" dirty="0">
              <a:solidFill>
                <a:srgbClr val="333333"/>
              </a:solidFill>
              <a:effectLst/>
              <a:latin typeface="Helvetica Neue"/>
            </a:endParaRPr>
          </a:p>
          <a:p>
            <a:r>
              <a:rPr lang="en-US" altLang="zh-CN" sz="1600" dirty="0">
                <a:solidFill>
                  <a:srgbClr val="333333"/>
                </a:solidFill>
                <a:latin typeface="Helvetica Neue"/>
              </a:rPr>
              <a:t># %d </a:t>
            </a:r>
            <a:r>
              <a:rPr lang="zh-CN" altLang="en-US" sz="1600" dirty="0">
                <a:solidFill>
                  <a:srgbClr val="333333"/>
                </a:solidFill>
                <a:latin typeface="Helvetica Neue"/>
              </a:rPr>
              <a:t>十进制帧数</a:t>
            </a:r>
            <a:endParaRPr lang="zh-CN" altLang="en-US" sz="1600" dirty="0">
              <a:latin typeface="Times New Roman" panose="02020603050405020304" pitchFamily="18"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74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74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74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74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46">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746">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74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4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746">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746">
                                            <p:txEl>
                                              <p:pRg st="17" end="1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746">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74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683568" y="1803450"/>
            <a:ext cx="8229600" cy="4678451"/>
          </a:xfrm>
        </p:spPr>
        <p:txBody>
          <a:bodyPr anchor="t"/>
          <a:lstStyle/>
          <a:p>
            <a:pPr marL="0" indent="0">
              <a:spcBef>
                <a:spcPct val="0"/>
              </a:spcBef>
              <a:buSzPct val="70000"/>
              <a:buNone/>
            </a:pPr>
            <a:r>
              <a:rPr lang="zh-CN" altLang="en-US" sz="1600" dirty="0">
                <a:latin typeface="Consolas" panose="020B0609020204030204" charset="0"/>
              </a:rPr>
              <a:t>&gt;&gt;&gt; pattern = re.compile(r'(?&lt;!not\s)be\b')</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&gt;&gt;&gt; index = 0</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&gt;&gt;&gt; while True:</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    matchResult = pattern.search(exampleString, index)</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    if not matchResult:</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        break</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    print(matchResult.group(0), ':', matchResult.span(0))</a:t>
            </a:r>
            <a:endParaRPr lang="zh-CN" altLang="en-US" sz="1600" dirty="0">
              <a:latin typeface="Consolas" panose="020B0609020204030204" charset="0"/>
            </a:endParaRPr>
          </a:p>
          <a:p>
            <a:pPr marL="0" indent="0">
              <a:spcBef>
                <a:spcPct val="0"/>
              </a:spcBef>
              <a:buSzPct val="70000"/>
              <a:buNone/>
            </a:pPr>
            <a:r>
              <a:rPr lang="zh-CN" altLang="en-US" sz="1600" dirty="0">
                <a:latin typeface="Consolas" panose="020B0609020204030204" charset="0"/>
              </a:rPr>
              <a:t>    index = matchResult.end(0)</a:t>
            </a:r>
            <a:endParaRPr lang="zh-CN" altLang="en-US" sz="1600" dirty="0">
              <a:latin typeface="Consolas" panose="020B0609020204030204" charset="0"/>
            </a:endParaRPr>
          </a:p>
          <a:p>
            <a:pPr marL="0" indent="0">
              <a:spcBef>
                <a:spcPct val="0"/>
              </a:spcBef>
              <a:buSzPct val="70000"/>
              <a:buNone/>
            </a:pPr>
            <a:endParaRPr lang="zh-CN" altLang="en-US" sz="1600" dirty="0">
              <a:latin typeface="Consolas" panose="020B0609020204030204" charset="0"/>
            </a:endParaRPr>
          </a:p>
          <a:p>
            <a:pPr marL="0" indent="0">
              <a:spcBef>
                <a:spcPct val="0"/>
              </a:spcBef>
              <a:buSzPct val="70000"/>
              <a:buNone/>
            </a:pPr>
            <a:r>
              <a:rPr lang="zh-CN" altLang="en-US" sz="1600" dirty="0">
                <a:solidFill>
                  <a:srgbClr val="0000FF"/>
                </a:solidFill>
                <a:latin typeface="Consolas" panose="020B0609020204030204" charset="0"/>
              </a:rPr>
              <a:t>be : (13, 15)</a:t>
            </a:r>
            <a:endParaRPr lang="zh-CN" altLang="en-US" sz="1600" dirty="0">
              <a:solidFill>
                <a:srgbClr val="0000FF"/>
              </a:solidFill>
              <a:latin typeface="Consolas" panose="020B0609020204030204" charset="0"/>
            </a:endParaRPr>
          </a:p>
          <a:p>
            <a:pPr marL="0" indent="0">
              <a:spcBef>
                <a:spcPct val="0"/>
              </a:spcBef>
              <a:buSzPct val="70000"/>
              <a:buNone/>
            </a:pPr>
            <a:r>
              <a:rPr lang="zh-CN" altLang="en-US" sz="1600" dirty="0">
                <a:latin typeface="Consolas" panose="020B0609020204030204" charset="0"/>
              </a:rPr>
              <a:t>&gt;&gt;&gt; exampleString[13:20]</a:t>
            </a:r>
            <a:endParaRPr lang="zh-CN" altLang="en-US" sz="1600" dirty="0">
              <a:latin typeface="Consolas" panose="020B0609020204030204" charset="0"/>
            </a:endParaRPr>
          </a:p>
          <a:p>
            <a:pPr marL="0" indent="0">
              <a:spcBef>
                <a:spcPct val="0"/>
              </a:spcBef>
              <a:buSzPct val="70000"/>
              <a:buNone/>
            </a:pPr>
            <a:r>
              <a:rPr lang="zh-CN" altLang="en-US" sz="1600" dirty="0">
                <a:solidFill>
                  <a:srgbClr val="0000FF"/>
                </a:solidFill>
                <a:latin typeface="Consolas" panose="020B0609020204030204" charset="0"/>
              </a:rPr>
              <a:t>'be one-'</a:t>
            </a:r>
            <a:endParaRPr lang="zh-CN" altLang="en-US" sz="1600" dirty="0">
              <a:solidFill>
                <a:srgbClr val="0000FF"/>
              </a:solidFill>
              <a:latin typeface="Consolas" panose="020B0609020204030204" charset="0"/>
            </a:endParaRPr>
          </a:p>
        </p:txBody>
      </p:sp>
      <p:sp>
        <p:nvSpPr>
          <p:cNvPr id="1464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3" name="矩形 2"/>
          <p:cNvSpPr/>
          <p:nvPr/>
        </p:nvSpPr>
        <p:spPr>
          <a:xfrm>
            <a:off x="5203154" y="1391290"/>
            <a:ext cx="3483646" cy="369332"/>
          </a:xfrm>
          <a:prstGeom prst="rect">
            <a:avLst/>
          </a:prstGeom>
        </p:spPr>
        <p:txBody>
          <a:bodyPr wrap="none">
            <a:spAutoFit/>
          </a:bodyPr>
          <a:lstStyle/>
          <a:p>
            <a:pPr>
              <a:buSzPct val="70000"/>
            </a:pPr>
            <a:r>
              <a:rPr lang="zh-CN" altLang="en-US" dirty="0">
                <a:solidFill>
                  <a:srgbClr val="0000FF"/>
                </a:solidFill>
                <a:latin typeface="Consolas" panose="020B0609020204030204" charset="0"/>
              </a:rPr>
              <a:t>#查找前面没有单词not的单词be</a:t>
            </a:r>
            <a:endParaRPr lang="zh-CN" altLang="en-US" dirty="0">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4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4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4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3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43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43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43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643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4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build="p"/>
      <p:bldP spid="10"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755576" y="1575956"/>
            <a:ext cx="7360920" cy="3395345"/>
          </a:xfrm>
        </p:spPr>
        <p:txBody>
          <a:bodyPr anchor="t"/>
          <a:lstStyle/>
          <a:p>
            <a:pPr marL="0" indent="0">
              <a:buSzPct val="70000"/>
              <a:buNone/>
            </a:pPr>
            <a:r>
              <a:rPr lang="zh-CN" altLang="en-US" sz="1600" dirty="0">
                <a:latin typeface="Consolas" panose="020B0609020204030204" charset="0"/>
              </a:rPr>
              <a:t>&gt;&gt;&gt; pattern = re.compile(r'(\b\w*</a:t>
            </a:r>
            <a:r>
              <a:rPr lang="zh-CN" altLang="en-US" sz="1600" dirty="0">
                <a:solidFill>
                  <a:srgbClr val="FF0000"/>
                </a:solidFill>
                <a:latin typeface="Consolas" panose="020B0609020204030204" charset="0"/>
              </a:rPr>
              <a:t>(?P&lt;f&gt;\w+)(?P=f)</a:t>
            </a:r>
            <a:r>
              <a:rPr lang="zh-CN" altLang="en-US" sz="1600" dirty="0">
                <a:latin typeface="Consolas" panose="020B0609020204030204" charset="0"/>
              </a:rPr>
              <a:t>\w*\b)')</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&gt;&gt;&gt; index = 0</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&gt;&gt;&gt; while True:</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    matchResult = pattern.search(exampleString, index)</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    if not matchResult:</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        break</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    print(matchResult.group(0), ':', matchResult.group(2))</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    index = matchResult.end(0) + 1</a:t>
            </a:r>
            <a:endParaRPr lang="zh-CN" altLang="en-US" sz="1600" dirty="0">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unless : s</a:t>
            </a:r>
            <a:endParaRPr lang="zh-CN" altLang="en-US" sz="1600" dirty="0">
              <a:solidFill>
                <a:srgbClr val="0000FF"/>
              </a:solidFill>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better : t</a:t>
            </a:r>
            <a:endParaRPr lang="zh-CN" altLang="en-US" sz="1600" dirty="0">
              <a:solidFill>
                <a:srgbClr val="0000FF"/>
              </a:solidFill>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better : t</a:t>
            </a:r>
            <a:endParaRPr lang="zh-CN" altLang="en-US" sz="1600" dirty="0">
              <a:solidFill>
                <a:srgbClr val="0000FF"/>
              </a:solidFill>
              <a:latin typeface="Consolas" panose="020B0609020204030204" charset="0"/>
            </a:endParaRPr>
          </a:p>
          <a:p>
            <a:pPr marL="0" indent="0">
              <a:buSzPct val="70000"/>
              <a:buNone/>
            </a:pPr>
            <a:r>
              <a:rPr lang="zh-CN" altLang="en-US" sz="1600" dirty="0">
                <a:latin typeface="Consolas" panose="020B0609020204030204" charset="0"/>
              </a:rPr>
              <a:t>&gt;&gt;&gt; s </a:t>
            </a:r>
            <a:r>
              <a:rPr lang="en-US" altLang="zh-CN" sz="1600" dirty="0">
                <a:latin typeface="Consolas" panose="020B0609020204030204" charset="0"/>
              </a:rPr>
              <a:t>= </a:t>
            </a:r>
            <a:r>
              <a:rPr lang="zh-CN" altLang="en-US" sz="1600" dirty="0">
                <a:latin typeface="Consolas" panose="020B0609020204030204" charset="0"/>
              </a:rPr>
              <a:t>'aabc abcd abbcd abccd abcdd'</a:t>
            </a:r>
            <a:endParaRPr lang="zh-CN" altLang="en-US" sz="1600" dirty="0">
              <a:latin typeface="Consolas" panose="020B0609020204030204" charset="0"/>
            </a:endParaRPr>
          </a:p>
          <a:p>
            <a:pPr marL="0" indent="0">
              <a:buSzPct val="70000"/>
              <a:buNone/>
            </a:pPr>
            <a:r>
              <a:rPr lang="zh-CN" altLang="en-US" sz="1600" dirty="0">
                <a:latin typeface="Consolas" panose="020B0609020204030204" charset="0"/>
              </a:rPr>
              <a:t>&gt;&gt;&gt; p</a:t>
            </a:r>
            <a:r>
              <a:rPr lang="en-US" altLang="zh-CN" sz="1600" dirty="0" err="1">
                <a:latin typeface="Consolas" panose="020B0609020204030204" charset="0"/>
              </a:rPr>
              <a:t>attern</a:t>
            </a:r>
            <a:r>
              <a:rPr lang="zh-CN" altLang="en-US" sz="1600" dirty="0">
                <a:latin typeface="Consolas" panose="020B0609020204030204" charset="0"/>
              </a:rPr>
              <a:t>.findall(s)</a:t>
            </a:r>
            <a:endParaRPr lang="zh-CN" altLang="en-US" sz="1600" dirty="0">
              <a:latin typeface="Consolas" panose="020B0609020204030204" charset="0"/>
            </a:endParaRPr>
          </a:p>
          <a:p>
            <a:pPr marL="0" indent="0">
              <a:buSzPct val="70000"/>
              <a:buNone/>
            </a:pPr>
            <a:r>
              <a:rPr lang="zh-CN" altLang="en-US" sz="1600" dirty="0">
                <a:solidFill>
                  <a:srgbClr val="0000FF"/>
                </a:solidFill>
                <a:latin typeface="Consolas" panose="020B0609020204030204" charset="0"/>
              </a:rPr>
              <a:t>[('aabc', 'a'), ('abbcd', 'b'), ('abccd', 'c'), ('abcdd', 'd')]</a:t>
            </a:r>
            <a:endParaRPr lang="zh-CN" altLang="en-US" sz="1600" dirty="0">
              <a:solidFill>
                <a:srgbClr val="0000FF"/>
              </a:solidFill>
              <a:latin typeface="Consolas" panose="020B0609020204030204" charset="0"/>
            </a:endParaRPr>
          </a:p>
        </p:txBody>
      </p:sp>
      <p:sp>
        <p:nvSpPr>
          <p:cNvPr id="14745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1"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endParaRPr lang="zh-CN" altLang="en-US" sz="3600" b="1" dirty="0">
                <a:latin typeface="Times New Roman" panose="02020603050405020304" pitchFamily="18" charset="0"/>
                <a:ea typeface="黑体" panose="02010609060101010101" pitchFamily="49" charset="-122"/>
              </a:endParaRP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3" name="矩形 2"/>
          <p:cNvSpPr/>
          <p:nvPr/>
        </p:nvSpPr>
        <p:spPr>
          <a:xfrm>
            <a:off x="6156176" y="1916832"/>
            <a:ext cx="2619628" cy="369332"/>
          </a:xfrm>
          <a:prstGeom prst="rect">
            <a:avLst/>
          </a:prstGeom>
        </p:spPr>
        <p:txBody>
          <a:bodyPr wrap="none">
            <a:spAutoFit/>
          </a:bodyPr>
          <a:lstStyle/>
          <a:p>
            <a:pPr marL="0" indent="0">
              <a:buSzPct val="70000"/>
              <a:buNone/>
            </a:pPr>
            <a:r>
              <a:rPr lang="zh-CN" altLang="en-US" dirty="0">
                <a:solidFill>
                  <a:srgbClr val="0000FF"/>
                </a:solidFill>
                <a:latin typeface="Consolas" panose="020B0609020204030204" charset="0"/>
              </a:rPr>
              <a:t>#有连续相同字母的单词</a:t>
            </a:r>
            <a:endParaRPr lang="zh-CN" altLang="en-US" dirty="0">
              <a:solidFill>
                <a:srgbClr val="0000FF"/>
              </a:solidFill>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5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5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5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5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45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45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45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45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45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45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458">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7458">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745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spcBef>
                <a:spcPts val="0"/>
              </a:spcBef>
              <a:buClr>
                <a:srgbClr val="FF0000"/>
              </a:buClr>
              <a:buFont typeface="Wingdings" panose="05000000000000000000" pitchFamily="2" charset="2"/>
              <a:buChar char="ü"/>
            </a:pPr>
            <a:r>
              <a:rPr lang="zh-CN" altLang="en-US" sz="2000" b="1" noProof="1">
                <a:latin typeface="Consolas" panose="020B0609020204030204" charset="0"/>
              </a:rPr>
              <a:t>例：使用正则表达式批量检查网页文件是否被嵌入iframe框架。</a:t>
            </a:r>
            <a:endParaRPr lang="zh-CN" altLang="en-US" sz="2000" b="1" noProof="1">
              <a:latin typeface="Consolas" panose="020B0609020204030204" charset="0"/>
            </a:endParaRPr>
          </a:p>
        </p:txBody>
      </p:sp>
      <p:sp>
        <p:nvSpPr>
          <p:cNvPr id="150531" name="灯片编号占位符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正则表达式的应用案例</a:t>
            </a:r>
            <a:endParaRPr lang="en-US" altLang="zh-CN" sz="2800" b="1" dirty="0">
              <a:ea typeface="仿宋" panose="02010609060101010101" pitchFamily="49" charset="-122"/>
            </a:endParaRPr>
          </a:p>
        </p:txBody>
      </p:sp>
      <p:grpSp>
        <p:nvGrpSpPr>
          <p:cNvPr id="13" name="组合 12"/>
          <p:cNvGrpSpPr/>
          <p:nvPr/>
        </p:nvGrpSpPr>
        <p:grpSpPr>
          <a:xfrm>
            <a:off x="495300" y="81495"/>
            <a:ext cx="6201650" cy="651944"/>
            <a:chOff x="541440" y="96425"/>
            <a:chExt cx="6201650" cy="651944"/>
          </a:xfrm>
        </p:grpSpPr>
        <p:sp>
          <p:nvSpPr>
            <p:cNvPr id="14"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endParaRPr lang="zh-CN" altLang="en-US" sz="3600" b="1" dirty="0">
                <a:latin typeface="Times New Roman" panose="02020603050405020304" pitchFamily="18" charset="0"/>
                <a:ea typeface="黑体" panose="02010609060101010101" pitchFamily="49" charset="-122"/>
              </a:endParaRPr>
            </a:p>
          </p:txBody>
        </p:sp>
        <p:grpSp>
          <p:nvGrpSpPr>
            <p:cNvPr id="15" name="组合 14"/>
            <p:cNvGrpSpPr/>
            <p:nvPr/>
          </p:nvGrpSpPr>
          <p:grpSpPr>
            <a:xfrm>
              <a:off x="541440" y="96425"/>
              <a:ext cx="792093" cy="651756"/>
              <a:chOff x="541440" y="96425"/>
              <a:chExt cx="792093" cy="651756"/>
            </a:xfrm>
          </p:grpSpPr>
          <p:sp>
            <p:nvSpPr>
              <p:cNvPr id="16"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734178" y="272894"/>
                <a:ext cx="404824" cy="335225"/>
              </a:xfrm>
              <a:prstGeom prst="rect">
                <a:avLst/>
              </a:prstGeom>
            </p:spPr>
          </p:pic>
        </p:grpSp>
      </p:grpSp>
      <p:sp>
        <p:nvSpPr>
          <p:cNvPr id="5" name="矩形 4"/>
          <p:cNvSpPr/>
          <p:nvPr/>
        </p:nvSpPr>
        <p:spPr>
          <a:xfrm>
            <a:off x="1403648" y="1844824"/>
            <a:ext cx="7542584" cy="4647426"/>
          </a:xfrm>
          <a:prstGeom prst="rect">
            <a:avLst/>
          </a:prstGeom>
        </p:spPr>
        <p:txBody>
          <a:bodyPr wrap="square">
            <a:spAutoFit/>
          </a:bodyPr>
          <a:lstStyle/>
          <a:p>
            <a:pPr marL="0" indent="0">
              <a:spcBef>
                <a:spcPts val="0"/>
              </a:spcBef>
              <a:buNone/>
            </a:pPr>
            <a:r>
              <a:rPr lang="zh-CN" altLang="en-US" sz="1600" noProof="1">
                <a:solidFill>
                  <a:srgbClr val="0000FF"/>
                </a:solidFill>
                <a:latin typeface="Consolas" panose="020B0609020204030204" charset="0"/>
              </a:rPr>
              <a:t>import</a:t>
            </a:r>
            <a:r>
              <a:rPr lang="zh-CN" altLang="en-US" sz="1600" noProof="1">
                <a:latin typeface="Consolas" panose="020B0609020204030204" charset="0"/>
              </a:rPr>
              <a:t> os</a:t>
            </a:r>
            <a:endParaRPr lang="zh-CN" altLang="en-US" sz="1600" noProof="1">
              <a:latin typeface="Consolas" panose="020B0609020204030204" charset="0"/>
            </a:endParaRPr>
          </a:p>
          <a:p>
            <a:pPr marL="0" indent="0">
              <a:spcBef>
                <a:spcPts val="0"/>
              </a:spcBef>
              <a:buNone/>
            </a:pPr>
            <a:r>
              <a:rPr lang="zh-CN" altLang="en-US" sz="1600" noProof="1">
                <a:solidFill>
                  <a:srgbClr val="0000FF"/>
                </a:solidFill>
                <a:latin typeface="Consolas" panose="020B0609020204030204" charset="0"/>
              </a:rPr>
              <a:t>import</a:t>
            </a:r>
            <a:r>
              <a:rPr lang="zh-CN" altLang="en-US" sz="1600" noProof="1">
                <a:latin typeface="Consolas" panose="020B0609020204030204" charset="0"/>
              </a:rPr>
              <a:t> re</a:t>
            </a:r>
            <a:endParaRPr lang="zh-CN" altLang="en-US" sz="1600" noProof="1">
              <a:latin typeface="Consolas" panose="020B0609020204030204" charset="0"/>
            </a:endParaRPr>
          </a:p>
          <a:p>
            <a:pPr marL="0" indent="0">
              <a:spcBef>
                <a:spcPts val="0"/>
              </a:spcBef>
              <a:buNone/>
            </a:pPr>
            <a:endParaRPr lang="zh-CN" altLang="en-US" sz="1600" noProof="1">
              <a:latin typeface="Consolas" panose="020B0609020204030204" charset="0"/>
            </a:endParaRPr>
          </a:p>
          <a:p>
            <a:pPr marL="0" indent="0">
              <a:spcBef>
                <a:spcPts val="0"/>
              </a:spcBef>
              <a:buNone/>
            </a:pPr>
            <a:r>
              <a:rPr lang="zh-CN" altLang="en-US" sz="1600" noProof="1">
                <a:solidFill>
                  <a:srgbClr val="0000FF"/>
                </a:solidFill>
                <a:latin typeface="Consolas" panose="020B0609020204030204" charset="0"/>
              </a:rPr>
              <a:t>def</a:t>
            </a:r>
            <a:r>
              <a:rPr lang="zh-CN" altLang="en-US" sz="1600" noProof="1">
                <a:latin typeface="Consolas" panose="020B0609020204030204" charset="0"/>
              </a:rPr>
              <a:t> detectIframe(fn):</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#存放网页文件内容的列表</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content = []</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with</a:t>
            </a:r>
            <a:r>
              <a:rPr lang="zh-CN" altLang="en-US" sz="1600" noProof="1">
                <a:latin typeface="Consolas" panose="020B0609020204030204" charset="0"/>
              </a:rPr>
              <a:t> </a:t>
            </a:r>
            <a:r>
              <a:rPr lang="zh-CN" altLang="en-US" sz="1600" noProof="1">
                <a:solidFill>
                  <a:srgbClr val="0000FF"/>
                </a:solidFill>
                <a:latin typeface="Consolas" panose="020B0609020204030204" charset="0"/>
              </a:rPr>
              <a:t>open</a:t>
            </a:r>
            <a:r>
              <a:rPr lang="zh-CN" altLang="en-US" sz="1600" noProof="1">
                <a:latin typeface="Consolas" panose="020B0609020204030204" charset="0"/>
              </a:rPr>
              <a:t>(fn, encoding='utf8') </a:t>
            </a:r>
            <a:r>
              <a:rPr lang="zh-CN" altLang="en-US" sz="1600" noProof="1">
                <a:solidFill>
                  <a:srgbClr val="0000FF"/>
                </a:solidFill>
                <a:latin typeface="Consolas" panose="020B0609020204030204" charset="0"/>
              </a:rPr>
              <a:t>as</a:t>
            </a:r>
            <a:r>
              <a:rPr lang="zh-CN" altLang="en-US" sz="1600" noProof="1">
                <a:latin typeface="Consolas" panose="020B0609020204030204" charset="0"/>
              </a:rPr>
              <a:t> fp:</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#读取文件所有行，删除两侧的空白字符，然后添加到列表中</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for</a:t>
            </a:r>
            <a:r>
              <a:rPr lang="zh-CN" altLang="en-US" sz="1600" noProof="1">
                <a:latin typeface="Consolas" panose="020B0609020204030204" charset="0"/>
              </a:rPr>
              <a:t> line </a:t>
            </a:r>
            <a:r>
              <a:rPr lang="zh-CN" altLang="en-US" sz="1600" noProof="1">
                <a:solidFill>
                  <a:srgbClr val="0000FF"/>
                </a:solidFill>
                <a:latin typeface="Consolas" panose="020B0609020204030204" charset="0"/>
              </a:rPr>
              <a:t>in</a:t>
            </a:r>
            <a:r>
              <a:rPr lang="zh-CN" altLang="en-US" sz="1600" noProof="1">
                <a:latin typeface="Consolas" panose="020B0609020204030204" charset="0"/>
              </a:rPr>
              <a:t> fp:</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content.append(line.strip())</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#把所有内容连接成字符串</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content = ' '.join(content)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#正则表达式</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m = re.findall(r'&lt;iframe\s+src=.*?&gt;&lt;/iframe&gt;', content)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if</a:t>
            </a:r>
            <a:r>
              <a:rPr lang="zh-CN" altLang="en-US" sz="1600" noProof="1">
                <a:latin typeface="Consolas" panose="020B0609020204030204" charset="0"/>
              </a:rPr>
              <a:t> m:</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#返回文件名和被嵌入的框架</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return</a:t>
            </a:r>
            <a:r>
              <a:rPr lang="zh-CN" altLang="en-US" sz="1600" noProof="1">
                <a:latin typeface="Consolas" panose="020B0609020204030204" charset="0"/>
              </a:rPr>
              <a:t> {fn:m}</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return</a:t>
            </a:r>
            <a:r>
              <a:rPr lang="zh-CN" altLang="en-US" sz="1600" noProof="1">
                <a:latin typeface="Consolas" panose="020B0609020204030204" charset="0"/>
              </a:rPr>
              <a:t> False</a:t>
            </a:r>
            <a:endParaRPr lang="zh-CN" altLang="en-US" sz="1600" noProof="1">
              <a:latin typeface="Consolas" panose="020B0609020204030204" charset="0"/>
            </a:endParaRPr>
          </a:p>
        </p:txBody>
      </p:sp>
      <p:pic>
        <p:nvPicPr>
          <p:cNvPr id="6" name="图片 5"/>
          <p:cNvPicPr>
            <a:picLocks noChangeAspect="1"/>
          </p:cNvPicPr>
          <p:nvPr/>
        </p:nvPicPr>
        <p:blipFill>
          <a:blip r:embed="rId2"/>
          <a:stretch>
            <a:fillRect/>
          </a:stretch>
        </p:blipFill>
        <p:spPr>
          <a:xfrm>
            <a:off x="5246683" y="1938064"/>
            <a:ext cx="3296845" cy="120290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内容占位符 2"/>
          <p:cNvSpPr>
            <a:spLocks noGrp="1"/>
          </p:cNvSpPr>
          <p:nvPr>
            <p:ph idx="1"/>
          </p:nvPr>
        </p:nvSpPr>
        <p:spPr>
          <a:xfrm>
            <a:off x="687691" y="1454180"/>
            <a:ext cx="8229600" cy="4678451"/>
          </a:xfrm>
        </p:spPr>
        <p:txBody>
          <a:bodyPr anchor="t"/>
          <a:lstStyle/>
          <a:p>
            <a:pPr marL="0" indent="0">
              <a:buNone/>
            </a:pPr>
            <a:r>
              <a:rPr lang="zh-CN" altLang="en-US" sz="2000" b="1" dirty="0">
                <a:latin typeface="Consolas" panose="020B0609020204030204" charset="0"/>
              </a:rPr>
              <a:t>#遍历当前文件夹中所有html和htm文件并检查是否被嵌入框架</a:t>
            </a:r>
            <a:endParaRPr lang="zh-CN" altLang="en-US" sz="2000" b="1" dirty="0">
              <a:latin typeface="Consolas" panose="020B0609020204030204" charset="0"/>
            </a:endParaRPr>
          </a:p>
          <a:p>
            <a:pPr marL="0" indent="0">
              <a:buNone/>
            </a:pPr>
            <a:r>
              <a:rPr lang="zh-CN" altLang="en-US" sz="1600" dirty="0">
                <a:solidFill>
                  <a:srgbClr val="0000FF"/>
                </a:solidFill>
                <a:latin typeface="Consolas" panose="020B0609020204030204" charset="0"/>
              </a:rPr>
              <a:t>for</a:t>
            </a:r>
            <a:r>
              <a:rPr lang="zh-CN" altLang="en-US" sz="1600" dirty="0">
                <a:latin typeface="Consolas" panose="020B0609020204030204" charset="0"/>
              </a:rPr>
              <a:t> fn </a:t>
            </a:r>
            <a:r>
              <a:rPr lang="zh-CN" altLang="en-US" sz="1600" dirty="0">
                <a:solidFill>
                  <a:srgbClr val="0000FF"/>
                </a:solidFill>
                <a:latin typeface="Consolas" panose="020B0609020204030204" charset="0"/>
              </a:rPr>
              <a:t>in</a:t>
            </a:r>
            <a:r>
              <a:rPr lang="zh-CN" altLang="en-US" sz="1600" dirty="0">
                <a:latin typeface="Consolas" panose="020B0609020204030204" charset="0"/>
              </a:rPr>
              <a:t> (f </a:t>
            </a:r>
            <a:r>
              <a:rPr lang="zh-CN" altLang="en-US" sz="1600" dirty="0">
                <a:solidFill>
                  <a:srgbClr val="0000FF"/>
                </a:solidFill>
                <a:latin typeface="Consolas" panose="020B0609020204030204" charset="0"/>
              </a:rPr>
              <a:t>for</a:t>
            </a:r>
            <a:r>
              <a:rPr lang="zh-CN" altLang="en-US" sz="1600" dirty="0">
                <a:latin typeface="Consolas" panose="020B0609020204030204" charset="0"/>
              </a:rPr>
              <a:t> f </a:t>
            </a:r>
            <a:r>
              <a:rPr lang="zh-CN" altLang="en-US" sz="1600" dirty="0">
                <a:solidFill>
                  <a:srgbClr val="0000FF"/>
                </a:solidFill>
                <a:latin typeface="Consolas" panose="020B0609020204030204" charset="0"/>
              </a:rPr>
              <a:t>in</a:t>
            </a:r>
            <a:r>
              <a:rPr lang="zh-CN" altLang="en-US" sz="1600" dirty="0">
                <a:latin typeface="Consolas" panose="020B0609020204030204" charset="0"/>
              </a:rPr>
              <a:t> os.listdir('.') </a:t>
            </a:r>
            <a:r>
              <a:rPr lang="zh-CN" altLang="en-US" sz="1600" dirty="0">
                <a:solidFill>
                  <a:srgbClr val="0000FF"/>
                </a:solidFill>
                <a:latin typeface="Consolas" panose="020B0609020204030204" charset="0"/>
              </a:rPr>
              <a:t>if</a:t>
            </a:r>
            <a:r>
              <a:rPr lang="zh-CN" altLang="en-US" sz="1600" dirty="0">
                <a:latin typeface="Consolas" panose="020B0609020204030204" charset="0"/>
              </a:rPr>
              <a:t> f.endswith(('.html','.htm'))):</a:t>
            </a:r>
            <a:endParaRPr lang="zh-CN" altLang="en-US" sz="1600" dirty="0">
              <a:latin typeface="Consolas" panose="020B0609020204030204" charset="0"/>
            </a:endParaRPr>
          </a:p>
          <a:p>
            <a:pPr marL="0" indent="0">
              <a:buNone/>
            </a:pPr>
            <a:r>
              <a:rPr lang="zh-CN" altLang="en-US" sz="1600" dirty="0">
                <a:latin typeface="Consolas" panose="020B0609020204030204" charset="0"/>
              </a:rPr>
              <a:t>    r = detectIframe(fn)</a:t>
            </a:r>
            <a:endParaRPr lang="zh-CN" altLang="en-US" sz="1600" dirty="0">
              <a:latin typeface="Consolas" panose="020B0609020204030204" charset="0"/>
            </a:endParaRP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a:t>
            </a:r>
            <a:r>
              <a:rPr lang="zh-CN" altLang="en-US" sz="1600" dirty="0">
                <a:solidFill>
                  <a:srgbClr val="0000FF"/>
                </a:solidFill>
                <a:latin typeface="Consolas" panose="020B0609020204030204" charset="0"/>
              </a:rPr>
              <a:t>not</a:t>
            </a:r>
            <a:r>
              <a:rPr lang="zh-CN" altLang="en-US" sz="1600" dirty="0">
                <a:latin typeface="Consolas" panose="020B0609020204030204" charset="0"/>
              </a:rPr>
              <a:t> r:</a:t>
            </a:r>
            <a:endParaRPr lang="zh-CN" altLang="en-US" sz="1600" dirty="0">
              <a:latin typeface="Consolas" panose="020B0609020204030204" charset="0"/>
            </a:endParaRPr>
          </a:p>
          <a:p>
            <a:pPr marL="0" indent="0">
              <a:buNone/>
            </a:pPr>
            <a:r>
              <a:rPr lang="zh-CN" altLang="en-US" sz="1600" dirty="0">
                <a:latin typeface="Consolas" panose="020B0609020204030204" charset="0"/>
              </a:rPr>
              <a:t>        continue</a:t>
            </a:r>
            <a:endParaRPr lang="zh-CN" altLang="en-US" sz="1600" dirty="0">
              <a:latin typeface="Consolas" panose="020B0609020204030204" charset="0"/>
            </a:endParaRPr>
          </a:p>
          <a:p>
            <a:pPr marL="0" indent="0">
              <a:buNone/>
            </a:pPr>
            <a:r>
              <a:rPr lang="zh-CN" altLang="en-US" sz="1600" dirty="0">
                <a:latin typeface="Consolas" panose="020B0609020204030204" charset="0"/>
              </a:rPr>
              <a:t>    #输出检查结果</a:t>
            </a:r>
            <a:endParaRPr lang="zh-CN" altLang="en-US" sz="1600" dirty="0">
              <a:latin typeface="Consolas" panose="020B0609020204030204" charset="0"/>
            </a:endParaRP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for</a:t>
            </a:r>
            <a:r>
              <a:rPr lang="zh-CN" altLang="en-US" sz="1600" dirty="0">
                <a:latin typeface="Consolas" panose="020B0609020204030204" charset="0"/>
              </a:rPr>
              <a:t> k, v </a:t>
            </a:r>
            <a:r>
              <a:rPr lang="zh-CN" altLang="en-US" sz="1600" dirty="0">
                <a:solidFill>
                  <a:srgbClr val="0000FF"/>
                </a:solidFill>
                <a:latin typeface="Consolas" panose="020B0609020204030204" charset="0"/>
              </a:rPr>
              <a:t>in</a:t>
            </a:r>
            <a:r>
              <a:rPr lang="zh-CN" altLang="en-US" sz="1600" dirty="0">
                <a:latin typeface="Consolas" panose="020B0609020204030204" charset="0"/>
              </a:rPr>
              <a:t> r.items():</a:t>
            </a:r>
            <a:endParaRPr lang="zh-CN" altLang="en-US" sz="1600" dirty="0">
              <a:latin typeface="Consolas" panose="020B0609020204030204" charset="0"/>
            </a:endParaRP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(k)</a:t>
            </a:r>
            <a:endParaRPr lang="zh-CN" altLang="en-US" sz="1600" dirty="0">
              <a:latin typeface="Consolas" panose="020B0609020204030204" charset="0"/>
            </a:endParaRP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for</a:t>
            </a:r>
            <a:r>
              <a:rPr lang="zh-CN" altLang="en-US" sz="1600" dirty="0">
                <a:latin typeface="Consolas" panose="020B0609020204030204" charset="0"/>
              </a:rPr>
              <a:t> vv </a:t>
            </a:r>
            <a:r>
              <a:rPr lang="zh-CN" altLang="en-US" sz="1600" dirty="0">
                <a:solidFill>
                  <a:srgbClr val="0000FF"/>
                </a:solidFill>
                <a:latin typeface="Consolas" panose="020B0609020204030204" charset="0"/>
              </a:rPr>
              <a:t>in</a:t>
            </a:r>
            <a:r>
              <a:rPr lang="zh-CN" altLang="en-US" sz="1600" dirty="0">
                <a:latin typeface="Consolas" panose="020B0609020204030204" charset="0"/>
              </a:rPr>
              <a:t> v:</a:t>
            </a:r>
            <a:endParaRPr lang="zh-CN" altLang="en-US" sz="1600" dirty="0">
              <a:latin typeface="Consolas" panose="020B0609020204030204" charset="0"/>
            </a:endParaRP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('\t', vv)</a:t>
            </a:r>
            <a:endParaRPr lang="zh-CN" altLang="en-US" sz="1600" dirty="0">
              <a:latin typeface="Consolas" panose="020B0609020204030204" charset="0"/>
            </a:endParaRPr>
          </a:p>
        </p:txBody>
      </p:sp>
      <p:sp>
        <p:nvSpPr>
          <p:cNvPr id="151555" name="灯片编号占位符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正则表达式的应用案例</a:t>
            </a:r>
            <a:endParaRPr lang="en-US" altLang="zh-CN" sz="2800" b="1" dirty="0">
              <a:ea typeface="仿宋" panose="02010609060101010101" pitchFamily="49" charset="-122"/>
            </a:endParaRPr>
          </a:p>
        </p:txBody>
      </p:sp>
      <p:grpSp>
        <p:nvGrpSpPr>
          <p:cNvPr id="13" name="组合 12"/>
          <p:cNvGrpSpPr/>
          <p:nvPr/>
        </p:nvGrpSpPr>
        <p:grpSpPr>
          <a:xfrm>
            <a:off x="495300" y="81495"/>
            <a:ext cx="6201650" cy="651944"/>
            <a:chOff x="541440" y="96425"/>
            <a:chExt cx="6201650" cy="651944"/>
          </a:xfrm>
        </p:grpSpPr>
        <p:sp>
          <p:nvSpPr>
            <p:cNvPr id="14"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endParaRPr lang="zh-CN" altLang="en-US" sz="3600" b="1" dirty="0">
                <a:latin typeface="Times New Roman" panose="02020603050405020304" pitchFamily="18" charset="0"/>
                <a:ea typeface="黑体" panose="02010609060101010101" pitchFamily="49" charset="-122"/>
              </a:endParaRPr>
            </a:p>
          </p:txBody>
        </p:sp>
        <p:grpSp>
          <p:nvGrpSpPr>
            <p:cNvPr id="15" name="组合 14"/>
            <p:cNvGrpSpPr/>
            <p:nvPr/>
          </p:nvGrpSpPr>
          <p:grpSpPr>
            <a:xfrm>
              <a:off x="541440" y="96425"/>
              <a:ext cx="792093" cy="651756"/>
              <a:chOff x="541440" y="96425"/>
              <a:chExt cx="792093" cy="651756"/>
            </a:xfrm>
          </p:grpSpPr>
          <p:sp>
            <p:nvSpPr>
              <p:cNvPr id="16"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734178" y="272894"/>
                <a:ext cx="404824" cy="335225"/>
              </a:xfrm>
              <a:prstGeom prst="rect">
                <a:avLst/>
              </a:prstGeom>
            </p:spPr>
          </p:pic>
        </p:gr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55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55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55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55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55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55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55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55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155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15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build="p"/>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Content Placeholder 2"/>
          <p:cNvSpPr>
            <a:spLocks noGrp="1"/>
          </p:cNvSpPr>
          <p:nvPr>
            <p:ph idx="1"/>
          </p:nvPr>
        </p:nvSpPr>
        <p:spPr>
          <a:xfrm>
            <a:off x="457200" y="1414845"/>
            <a:ext cx="8363272" cy="1294075"/>
          </a:xfrm>
        </p:spPr>
        <p:txBody>
          <a:bodyPr anchor="t"/>
          <a:lstStyle/>
          <a:p>
            <a:pPr>
              <a:spcBef>
                <a:spcPct val="0"/>
              </a:spcBef>
              <a:buClr>
                <a:srgbClr val="FF0000"/>
              </a:buClr>
              <a:buFont typeface="Wingdings" panose="05000000000000000000" pitchFamily="2" charset="2"/>
              <a:buChar char="n"/>
            </a:pPr>
            <a:r>
              <a:rPr lang="zh-CN" altLang="en-US" sz="2000" b="1" dirty="0"/>
              <a:t>查找字符串中每个字符的首次出现：</a:t>
            </a:r>
            <a:r>
              <a:rPr lang="zh-CN" altLang="en-US" sz="2000" dirty="0"/>
              <a:t>给定一个任意字符串，要求得到一个新字符串，重复字符只保留一个，并且新字符串中的字符保持在原字符串中首次出现的先后顺序。</a:t>
            </a:r>
            <a:endParaRPr lang="en-US" altLang="zh-CN" sz="2000" dirty="0"/>
          </a:p>
          <a:p>
            <a:pPr>
              <a:spcBef>
                <a:spcPct val="0"/>
              </a:spcBef>
              <a:buClr>
                <a:srgbClr val="FF0000"/>
              </a:buClr>
              <a:buFont typeface="Wingdings" panose="05000000000000000000" pitchFamily="2" charset="2"/>
              <a:buChar char="ü"/>
            </a:pPr>
            <a:r>
              <a:rPr lang="zh-CN" altLang="en-US" sz="2000" dirty="0"/>
              <a:t>例如，abcdaaabe处理后应得到abcde。</a:t>
            </a:r>
            <a:endParaRPr lang="zh-CN" altLang="en-US" sz="2000" dirty="0"/>
          </a:p>
        </p:txBody>
      </p:sp>
      <p:sp>
        <p:nvSpPr>
          <p:cNvPr id="15257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fld>
            <a:endParaRPr lang="zh-CN" altLang="en-US" sz="1050" dirty="0"/>
          </a:p>
        </p:txBody>
      </p:sp>
      <p:sp>
        <p:nvSpPr>
          <p:cNvPr id="9" name="文本框 8"/>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4.3.5 </a:t>
            </a:r>
            <a:r>
              <a:rPr lang="zh-CN" altLang="en-US" sz="2800" b="1" dirty="0">
                <a:latin typeface="Times New Roman" panose="02020603050405020304" pitchFamily="18" charset="0"/>
                <a:ea typeface="仿宋" panose="02010609060101010101" pitchFamily="49" charset="-122"/>
              </a:rPr>
              <a:t> 正则表达式的应用案例</a:t>
            </a:r>
            <a:endParaRPr lang="en-US" altLang="zh-CN" sz="2800" b="1" dirty="0">
              <a:ea typeface="仿宋" panose="02010609060101010101" pitchFamily="49" charset="-122"/>
            </a:endParaRPr>
          </a:p>
        </p:txBody>
      </p:sp>
      <p:sp>
        <p:nvSpPr>
          <p:cNvPr id="11" name="Content Placeholder 2"/>
          <p:cNvSpPr txBox="1"/>
          <p:nvPr/>
        </p:nvSpPr>
        <p:spPr bwMode="auto">
          <a:xfrm>
            <a:off x="1619672" y="270892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re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a:t>
            </a:r>
            <a:r>
              <a:rPr lang="en-US" altLang="zh-CN" sz="1050" b="1" dirty="0" err="1">
                <a:latin typeface="Consolas" panose="020B0609020204030204" charset="0"/>
              </a:rPr>
              <a:t>findall</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random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choice</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string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digits</a:t>
            </a:r>
            <a:endParaRPr lang="en-US" altLang="zh-CN" sz="1050" b="1" dirty="0">
              <a:latin typeface="Consolas" panose="020B0609020204030204" charset="0"/>
            </a:endParaRP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func1(text):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result = set(text)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result = ''.join(sorted(result, key=lambda </a:t>
            </a:r>
            <a:r>
              <a:rPr lang="en-US" altLang="zh-CN" sz="1050" b="1" dirty="0" err="1">
                <a:latin typeface="Consolas" panose="020B0609020204030204" charset="0"/>
              </a:rPr>
              <a:t>ch:text.index</a:t>
            </a:r>
            <a:r>
              <a:rPr lang="en-US" altLang="zh-CN" sz="1050" b="1" dirty="0">
                <a:latin typeface="Consolas" panose="020B0609020204030204" charset="0"/>
              </a:rPr>
              <a:t>(</a:t>
            </a:r>
            <a:r>
              <a:rPr lang="en-US" altLang="zh-CN" sz="1050" b="1" dirty="0" err="1">
                <a:latin typeface="Consolas" panose="020B0609020204030204" charset="0"/>
              </a:rPr>
              <a:t>ch</a:t>
            </a:r>
            <a:r>
              <a:rPr lang="en-US" altLang="zh-CN" sz="1050" b="1" dirty="0">
                <a:latin typeface="Consolas" panose="020B0609020204030204" charset="0"/>
              </a:rPr>
              <a: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result</a:t>
            </a:r>
            <a:endParaRPr lang="en-US" altLang="zh-CN" sz="1050" b="1" dirty="0">
              <a:latin typeface="Consolas" panose="020B0609020204030204" charset="0"/>
            </a:endParaRP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func2(text):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result = []</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for </a:t>
            </a:r>
            <a:r>
              <a:rPr lang="en-US" altLang="zh-CN" sz="1050" b="1" dirty="0" err="1">
                <a:latin typeface="Consolas" panose="020B0609020204030204" charset="0"/>
              </a:rPr>
              <a:t>ch</a:t>
            </a:r>
            <a:r>
              <a:rPr lang="en-US" altLang="zh-CN" sz="1050" b="1" dirty="0">
                <a:latin typeface="Consolas" panose="020B0609020204030204" charset="0"/>
              </a:rPr>
              <a:t> in 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if </a:t>
            </a:r>
            <a:r>
              <a:rPr lang="en-US" altLang="zh-CN" sz="1050" b="1" dirty="0" err="1">
                <a:latin typeface="Consolas" panose="020B0609020204030204" charset="0"/>
              </a:rPr>
              <a:t>ch</a:t>
            </a:r>
            <a:r>
              <a:rPr lang="en-US" altLang="zh-CN" sz="1050" b="1" dirty="0">
                <a:latin typeface="Consolas" panose="020B0609020204030204" charset="0"/>
              </a:rPr>
              <a:t> not in result: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err="1">
                <a:latin typeface="Consolas" panose="020B0609020204030204" charset="0"/>
              </a:rPr>
              <a:t>result.append</a:t>
            </a:r>
            <a:r>
              <a:rPr lang="en-US" altLang="zh-CN" sz="1050" b="1" dirty="0">
                <a:latin typeface="Consolas" panose="020B0609020204030204" charset="0"/>
              </a:rPr>
              <a:t>(</a:t>
            </a:r>
            <a:r>
              <a:rPr lang="en-US" altLang="zh-CN" sz="1050" b="1" dirty="0" err="1">
                <a:latin typeface="Consolas" panose="020B0609020204030204" charset="0"/>
              </a:rPr>
              <a:t>ch</a:t>
            </a:r>
            <a:r>
              <a:rPr lang="en-US" altLang="zh-CN" sz="1050" b="1" dirty="0">
                <a:latin typeface="Consolas" panose="020B0609020204030204" charset="0"/>
              </a:rPr>
              <a: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''.join(result)</a:t>
            </a:r>
            <a:endParaRPr lang="en-US" altLang="zh-CN" sz="1050" b="1" dirty="0">
              <a:latin typeface="Consolas" panose="020B0609020204030204" charset="0"/>
            </a:endParaRP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func3(text):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''.join(</a:t>
            </a:r>
            <a:r>
              <a:rPr lang="en-US" altLang="zh-CN" sz="1050" b="1" dirty="0" err="1">
                <a:latin typeface="Consolas" panose="020B0609020204030204" charset="0"/>
              </a:rPr>
              <a:t>findall</a:t>
            </a:r>
            <a:r>
              <a:rPr lang="en-US" altLang="zh-CN" sz="1050" b="1" dirty="0">
                <a:latin typeface="Consolas" panose="020B0609020204030204" charset="0"/>
              </a:rPr>
              <a:t>(r'(\w)(?!.*\1)', text[::-1]))[::-1]</a:t>
            </a:r>
            <a:endParaRPr lang="en-US" altLang="zh-CN" sz="1050" b="1" dirty="0">
              <a:latin typeface="Consolas" panose="020B0609020204030204" charset="0"/>
            </a:endParaRP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text = ''.join(choice(digits) for _ in range(30))</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(func1(text))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(func2(text))</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dirty="0">
                <a:latin typeface="Consolas" panose="020B0609020204030204" charset="0"/>
              </a:rPr>
              <a:t>print(func3(text))</a:t>
            </a:r>
            <a:endParaRPr lang="en-US" altLang="zh-CN" sz="1050" dirty="0">
              <a:latin typeface="Consolas" panose="020B0609020204030204" charset="0"/>
            </a:endParaRPr>
          </a:p>
        </p:txBody>
      </p:sp>
      <p:grpSp>
        <p:nvGrpSpPr>
          <p:cNvPr id="12" name="组合 11"/>
          <p:cNvGrpSpPr/>
          <p:nvPr/>
        </p:nvGrpSpPr>
        <p:grpSpPr>
          <a:xfrm>
            <a:off x="495300" y="81495"/>
            <a:ext cx="6201650" cy="651944"/>
            <a:chOff x="541440" y="96425"/>
            <a:chExt cx="6201650" cy="651944"/>
          </a:xfrm>
        </p:grpSpPr>
        <p:sp>
          <p:nvSpPr>
            <p:cNvPr id="13"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endParaRPr lang="zh-CN" altLang="en-US" sz="3600" b="1" dirty="0">
                <a:latin typeface="Times New Roman" panose="02020603050405020304" pitchFamily="18" charset="0"/>
                <a:ea typeface="黑体" panose="02010609060101010101" pitchFamily="49" charset="-122"/>
              </a:endParaRPr>
            </a:p>
          </p:txBody>
        </p:sp>
        <p:grpSp>
          <p:nvGrpSpPr>
            <p:cNvPr id="14" name="组合 13"/>
            <p:cNvGrpSpPr/>
            <p:nvPr/>
          </p:nvGrpSpPr>
          <p:grpSpPr>
            <a:xfrm>
              <a:off x="541440" y="96425"/>
              <a:ext cx="792093" cy="651756"/>
              <a:chOff x="541440" y="96425"/>
              <a:chExt cx="792093" cy="651756"/>
            </a:xfrm>
          </p:grpSpPr>
          <p:sp>
            <p:nvSpPr>
              <p:cNvPr id="15"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6" name="图片 15"/>
              <p:cNvPicPr>
                <a:picLocks noChangeAspect="1"/>
              </p:cNvPicPr>
              <p:nvPr/>
            </p:nvPicPr>
            <p:blipFill>
              <a:blip r:embed="rId1"/>
              <a:stretch>
                <a:fillRect/>
              </a:stretch>
            </p:blipFill>
            <p:spPr>
              <a:xfrm>
                <a:off x="734178" y="272894"/>
                <a:ext cx="404824" cy="335225"/>
              </a:xfrm>
              <a:prstGeom prst="rect">
                <a:avLst/>
              </a:prstGeom>
            </p:spPr>
          </p:pic>
        </p:gr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5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5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20" end="2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21" end="2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22" end="2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dirty="0">
                  <a:ea typeface="微软雅黑" panose="020B0503020204020204" pitchFamily="34" charset="-122"/>
                </a:endParaRPr>
              </a:p>
            </p:txBody>
          </p:sp>
          <p:sp>
            <p:nvSpPr>
              <p:cNvPr id="8"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dirty="0">
                  <a:solidFill>
                    <a:srgbClr val="FFFFFF"/>
                  </a:solidFill>
                  <a:ea typeface="微软雅黑" panose="020B0503020204020204"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dirty="0">
                  <a:latin typeface="Times New Roman" panose="02020603050405020304" pitchFamily="18" charset="0"/>
                  <a:ea typeface="黑体" panose="02010609060101010101" pitchFamily="49" charset="-122"/>
                </a:rPr>
                <a:t>4.5  </a:t>
              </a:r>
              <a:r>
                <a:rPr lang="zh-CN" altLang="en-US" sz="3600" dirty="0">
                  <a:latin typeface="Times New Roman" panose="02020603050405020304" pitchFamily="18" charset="0"/>
                  <a:ea typeface="黑体" panose="02010609060101010101" pitchFamily="49" charset="-122"/>
                </a:rPr>
                <a:t>本章小结</a:t>
              </a:r>
              <a:endParaRPr lang="zh-CN" altLang="en-US" sz="3600" dirty="0">
                <a:latin typeface="Times New Roman" panose="02020603050405020304" pitchFamily="18" charset="0"/>
                <a:ea typeface="黑体" panose="02010609060101010101" pitchFamily="49" charset="-122"/>
              </a:endParaRP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内容回顾</a:t>
              </a:r>
              <a:endParaRPr lang="zh-CN" altLang="en-US" sz="3200" b="1" dirty="0">
                <a:latin typeface="Verdana" panose="020B0604030504040204" pitchFamily="34" charset="0"/>
                <a:ea typeface="黑体" panose="02010609060101010101" pitchFamily="49" charset="-122"/>
              </a:endParaRP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17" name="Freeform 5"/>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sp>
              <p:nvSpPr>
                <p:cNvPr id="1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grpSp>
      <p:sp>
        <p:nvSpPr>
          <p:cNvPr id="21" name="矩形 20"/>
          <p:cNvSpPr/>
          <p:nvPr/>
        </p:nvSpPr>
        <p:spPr>
          <a:xfrm>
            <a:off x="1465147" y="1796617"/>
            <a:ext cx="6393097" cy="984885"/>
          </a:xfrm>
          <a:prstGeom prst="rect">
            <a:avLst/>
          </a:prstGeom>
        </p:spPr>
        <p:txBody>
          <a:bodyPr wrap="none">
            <a:spAutoFit/>
          </a:bodyPr>
          <a:lstStyle/>
          <a:p>
            <a:pPr>
              <a:spcBef>
                <a:spcPts val="600"/>
              </a:spcBef>
              <a:spcAft>
                <a:spcPts val="600"/>
              </a:spcAft>
              <a:buClr>
                <a:srgbClr val="FF0000"/>
              </a:buClr>
              <a:buFont typeface="Wingdings" panose="05000000000000000000" pitchFamily="2" charset="2"/>
              <a:buChar char="Ø"/>
            </a:pPr>
            <a:r>
              <a:rPr lang="zh-CN" altLang="en-US" sz="2400" b="1" dirty="0"/>
              <a:t> </a:t>
            </a:r>
            <a:r>
              <a:rPr lang="zh-CN" altLang="en-US" sz="2400" b="1" dirty="0">
                <a:latin typeface="Times New Roman" panose="02020603050405020304" pitchFamily="18" charset="0"/>
                <a:ea typeface="仿宋" panose="02010609060101010101" pitchFamily="49" charset="-122"/>
              </a:rPr>
              <a:t>字符串的相关概念：</a:t>
            </a:r>
            <a:r>
              <a:rPr lang="zh-CN" altLang="en-US" sz="2400" b="1" dirty="0">
                <a:solidFill>
                  <a:srgbClr val="FF0000"/>
                </a:solidFill>
                <a:latin typeface="Times New Roman" panose="02020603050405020304" pitchFamily="18" charset="0"/>
                <a:ea typeface="仿宋" panose="02010609060101010101" pitchFamily="49" charset="-122"/>
              </a:rPr>
              <a:t>格式化方法、常用方法</a:t>
            </a:r>
            <a:endParaRPr lang="en-US" altLang="zh-CN" sz="2400" b="1" dirty="0">
              <a:solidFill>
                <a:srgbClr val="FF0000"/>
              </a:solidFill>
              <a:latin typeface="Times New Roman" panose="02020603050405020304" pitchFamily="18" charset="0"/>
              <a:ea typeface="仿宋" panose="02010609060101010101" pitchFamily="49" charset="-122"/>
            </a:endParaRPr>
          </a:p>
          <a:p>
            <a:pPr>
              <a:spcBef>
                <a:spcPts val="600"/>
              </a:spcBef>
              <a:spcAft>
                <a:spcPts val="600"/>
              </a:spcAft>
              <a:buClr>
                <a:srgbClr val="FF0000"/>
              </a:buClr>
              <a:buFont typeface="Wingdings" panose="05000000000000000000" pitchFamily="2" charset="2"/>
              <a:buChar char="Ø"/>
            </a:pPr>
            <a:r>
              <a:rPr lang="zh-CN" altLang="en-US" sz="2400" b="1" dirty="0">
                <a:latin typeface="Times New Roman" panose="02020603050405020304" pitchFamily="18" charset="0"/>
                <a:ea typeface="仿宋" panose="02010609060101010101" pitchFamily="49" charset="-122"/>
              </a:rPr>
              <a:t> 正则表达式的规则</a:t>
            </a:r>
            <a:endParaRPr lang="zh-CN" altLang="en-US" sz="2400" b="1" dirty="0">
              <a:solidFill>
                <a:srgbClr val="FF0000"/>
              </a:solidFill>
              <a:latin typeface="Times New Roman" panose="02020603050405020304" pitchFamily="18" charset="0"/>
              <a:ea typeface="仿宋" panose="02010609060101010101" pitchFamily="49" charset="-122"/>
            </a:endParaRPr>
          </a:p>
        </p:txBody>
      </p:sp>
      <p:grpSp>
        <p:nvGrpSpPr>
          <p:cNvPr id="29" name="组合 28"/>
          <p:cNvGrpSpPr/>
          <p:nvPr/>
        </p:nvGrpSpPr>
        <p:grpSpPr>
          <a:xfrm>
            <a:off x="1040589" y="4405599"/>
            <a:ext cx="1433167" cy="607216"/>
            <a:chOff x="1064237" y="3704725"/>
            <a:chExt cx="1433167" cy="607216"/>
          </a:xfrm>
        </p:grpSpPr>
        <p:sp>
          <p:nvSpPr>
            <p:cNvPr id="30" name="矩形 29"/>
            <p:cNvSpPr/>
            <p:nvPr/>
          </p:nvSpPr>
          <p:spPr>
            <a:xfrm>
              <a:off x="1488795" y="3704725"/>
              <a:ext cx="1008609"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思考</a:t>
              </a:r>
              <a:endParaRPr lang="zh-CN" altLang="en-US" sz="3200" b="1" dirty="0">
                <a:latin typeface="Verdana" panose="020B0604030504040204" pitchFamily="34" charset="0"/>
                <a:ea typeface="黑体" panose="02010609060101010101" pitchFamily="49" charset="-122"/>
              </a:endParaRPr>
            </a:p>
          </p:txBody>
        </p:sp>
        <p:pic>
          <p:nvPicPr>
            <p:cNvPr id="31" name="图片 1"/>
            <p:cNvPicPr>
              <a:picLocks noChangeAspect="1" noChangeArrowheads="1"/>
            </p:cNvPicPr>
            <p:nvPr/>
          </p:nvPicPr>
          <p:blipFill>
            <a:blip r:embed="rId1" cstate="print">
              <a:clrChange>
                <a:clrFrom>
                  <a:srgbClr val="FDFDFD"/>
                </a:clrFrom>
                <a:clrTo>
                  <a:srgbClr val="FDFDFD">
                    <a:alpha val="0"/>
                  </a:srgbClr>
                </a:clrTo>
              </a:clrChange>
            </a:blip>
            <a:srcRect/>
            <a:stretch>
              <a:fillRect/>
            </a:stretch>
          </p:blipFill>
          <p:spPr bwMode="auto">
            <a:xfrm>
              <a:off x="1064237" y="3715332"/>
              <a:ext cx="513022" cy="596609"/>
            </a:xfrm>
            <a:prstGeom prst="rect">
              <a:avLst/>
            </a:prstGeom>
            <a:noFill/>
            <a:ln w="9525">
              <a:noFill/>
              <a:miter lim="800000"/>
              <a:headEnd/>
              <a:tailEnd/>
            </a:ln>
          </p:spPr>
        </p:pic>
      </p:grpSp>
      <p:sp>
        <p:nvSpPr>
          <p:cNvPr id="38" name="矩形 37"/>
          <p:cNvSpPr/>
          <p:nvPr/>
        </p:nvSpPr>
        <p:spPr>
          <a:xfrm>
            <a:off x="1533750" y="5229200"/>
            <a:ext cx="3902346" cy="430887"/>
          </a:xfrm>
          <a:prstGeom prst="rect">
            <a:avLst/>
          </a:prstGeom>
        </p:spPr>
        <p:txBody>
          <a:bodyPr wrap="square">
            <a:spAutoFit/>
          </a:bodyPr>
          <a:lstStyle/>
          <a:p>
            <a:pPr marL="342900" indent="-342900">
              <a:spcBef>
                <a:spcPts val="1200"/>
              </a:spcBef>
              <a:buClr>
                <a:srgbClr val="FF0000"/>
              </a:buClr>
              <a:buFont typeface="Wingdings" panose="05000000000000000000" pitchFamily="2" charset="2"/>
              <a:buChar char="Ø"/>
            </a:pPr>
            <a:r>
              <a:rPr lang="zh-CN" altLang="en-US" sz="2200" b="1" dirty="0">
                <a:latin typeface="Times New Roman" panose="02020603050405020304" pitchFamily="18" charset="0"/>
                <a:ea typeface="仿宋" panose="02010609060101010101" pitchFamily="49" charset="-122"/>
              </a:rPr>
              <a:t>正则表达式的应用</a:t>
            </a:r>
            <a:endParaRPr lang="en-US" altLang="zh-CN" sz="2200" b="1" dirty="0">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 </a:t>
            </a:r>
            <a:r>
              <a:rPr lang="en-US" altLang="zh-CN" dirty="0" err="1"/>
              <a:t>repr</a:t>
            </a:r>
            <a:r>
              <a:rPr lang="en-US" altLang="zh-CN" dirty="0"/>
              <a:t>() eval()</a:t>
            </a:r>
            <a:endParaRPr lang="zh-CN" altLang="en-US" dirty="0"/>
          </a:p>
        </p:txBody>
      </p:sp>
      <p:sp>
        <p:nvSpPr>
          <p:cNvPr id="3" name="内容占位符 2"/>
          <p:cNvSpPr>
            <a:spLocks noGrp="1"/>
          </p:cNvSpPr>
          <p:nvPr>
            <p:ph idx="1"/>
          </p:nvPr>
        </p:nvSpPr>
        <p:spPr/>
        <p:txBody>
          <a:bodyPr/>
          <a:lstStyle/>
          <a:p>
            <a:r>
              <a:rPr lang="en-US" altLang="zh-CN" sz="1200" b="1" i="0" dirty="0">
                <a:solidFill>
                  <a:srgbClr val="333333"/>
                </a:solidFill>
                <a:effectLst/>
                <a:latin typeface="Helvetica Neue"/>
              </a:rPr>
              <a:t>str()</a:t>
            </a:r>
            <a:r>
              <a:rPr lang="zh-CN" altLang="en-US" sz="1200" b="1" i="0" dirty="0">
                <a:solidFill>
                  <a:srgbClr val="333333"/>
                </a:solidFill>
                <a:effectLst/>
                <a:latin typeface="Helvetica Neue"/>
              </a:rPr>
              <a:t>：</a:t>
            </a:r>
            <a:r>
              <a:rPr lang="zh-CN" altLang="en-US" sz="1200" b="0" i="0" dirty="0">
                <a:solidFill>
                  <a:srgbClr val="333333"/>
                </a:solidFill>
                <a:effectLst/>
                <a:latin typeface="Helvetica Neue"/>
              </a:rPr>
              <a:t> 函数返回一个用户易读的表达形式。</a:t>
            </a:r>
            <a:r>
              <a:rPr lang="zh-CN" altLang="en-US" sz="1200" b="0" i="0" dirty="0">
                <a:solidFill>
                  <a:srgbClr val="222222"/>
                </a:solidFill>
                <a:effectLst/>
                <a:latin typeface="Lucida Grande"/>
              </a:rPr>
              <a:t>返回 </a:t>
            </a:r>
            <a:r>
              <a:rPr lang="en-US" altLang="zh-CN" sz="1200" b="0" i="1" dirty="0">
                <a:solidFill>
                  <a:srgbClr val="222222"/>
                </a:solidFill>
                <a:effectLst/>
                <a:latin typeface="Lucida Grande"/>
              </a:rPr>
              <a:t>object</a:t>
            </a:r>
            <a:r>
              <a:rPr lang="en-US" altLang="zh-CN" sz="1200" b="0" i="0" dirty="0">
                <a:solidFill>
                  <a:srgbClr val="222222"/>
                </a:solidFill>
                <a:effectLst/>
                <a:latin typeface="Lucida Grande"/>
              </a:rPr>
              <a:t> </a:t>
            </a:r>
            <a:r>
              <a:rPr lang="zh-CN" altLang="en-US" sz="1200" b="0" i="0" dirty="0">
                <a:solidFill>
                  <a:srgbClr val="222222"/>
                </a:solidFill>
                <a:effectLst/>
                <a:latin typeface="Lucida Grande"/>
              </a:rPr>
              <a:t>的 </a:t>
            </a:r>
            <a:r>
              <a:rPr lang="zh-CN" altLang="en-US" sz="1200" b="0" i="0" u="none" strike="noStrike" dirty="0">
                <a:solidFill>
                  <a:srgbClr val="0072AA"/>
                </a:solidFill>
                <a:effectLst/>
                <a:latin typeface="Lucida Grande"/>
                <a:hlinkClick r:id="rId1"/>
              </a:rPr>
              <a:t>字符串</a:t>
            </a:r>
            <a:r>
              <a:rPr lang="zh-CN" altLang="en-US" sz="1200" b="0" i="0" dirty="0">
                <a:solidFill>
                  <a:srgbClr val="222222"/>
                </a:solidFill>
                <a:effectLst/>
                <a:latin typeface="Lucida Grande"/>
              </a:rPr>
              <a:t> 版本。 如果未提供 </a:t>
            </a:r>
            <a:r>
              <a:rPr lang="en-US" altLang="zh-CN" sz="1200" b="0" i="1" dirty="0">
                <a:solidFill>
                  <a:srgbClr val="222222"/>
                </a:solidFill>
                <a:effectLst/>
                <a:latin typeface="Lucida Grande"/>
              </a:rPr>
              <a:t>object</a:t>
            </a:r>
            <a:r>
              <a:rPr lang="en-US" altLang="zh-CN" sz="1200" b="0" i="0" dirty="0">
                <a:solidFill>
                  <a:srgbClr val="222222"/>
                </a:solidFill>
                <a:effectLst/>
                <a:latin typeface="Lucida Grande"/>
              </a:rPr>
              <a:t> </a:t>
            </a:r>
            <a:r>
              <a:rPr lang="zh-CN" altLang="en-US" sz="1200" b="0" i="0" dirty="0">
                <a:solidFill>
                  <a:srgbClr val="222222"/>
                </a:solidFill>
                <a:effectLst/>
                <a:latin typeface="Lucida Grande"/>
              </a:rPr>
              <a:t>则返回空字符串。</a:t>
            </a:r>
            <a:endParaRPr lang="zh-CN" altLang="en-US" sz="1200" b="0" i="0" dirty="0">
              <a:solidFill>
                <a:srgbClr val="333333"/>
              </a:solidFill>
              <a:effectLst/>
              <a:latin typeface="Helvetica Neue"/>
            </a:endParaRPr>
          </a:p>
          <a:p>
            <a:r>
              <a:rPr lang="en-US" altLang="zh-CN" sz="1200" b="1" i="0" dirty="0" err="1">
                <a:solidFill>
                  <a:srgbClr val="333333"/>
                </a:solidFill>
                <a:effectLst/>
                <a:latin typeface="Helvetica Neue"/>
              </a:rPr>
              <a:t>repr</a:t>
            </a:r>
            <a:r>
              <a:rPr lang="en-US" altLang="zh-CN" sz="1200" b="1" i="0" dirty="0">
                <a:solidFill>
                  <a:srgbClr val="333333"/>
                </a:solidFill>
                <a:effectLst/>
                <a:latin typeface="Helvetica Neue"/>
              </a:rPr>
              <a:t>()</a:t>
            </a:r>
            <a:r>
              <a:rPr lang="zh-CN" altLang="en-US" sz="1200" b="1" i="0" dirty="0">
                <a:solidFill>
                  <a:srgbClr val="333333"/>
                </a:solidFill>
                <a:effectLst/>
                <a:latin typeface="Helvetica Neue"/>
              </a:rPr>
              <a:t>：</a:t>
            </a:r>
            <a:r>
              <a:rPr lang="zh-CN" altLang="en-US" sz="1200" b="0" i="0" dirty="0">
                <a:solidFill>
                  <a:srgbClr val="333333"/>
                </a:solidFill>
                <a:effectLst/>
                <a:latin typeface="Helvetica Neue"/>
              </a:rPr>
              <a:t> 产生一个解释器易读的表达形式。</a:t>
            </a:r>
            <a:r>
              <a:rPr lang="zh-CN" altLang="en-US" sz="1200" b="0" i="0" dirty="0">
                <a:solidFill>
                  <a:srgbClr val="222222"/>
                </a:solidFill>
                <a:effectLst/>
                <a:latin typeface="Lucida Grande"/>
              </a:rPr>
              <a:t>返回包含一个对象的可打印表示形式的字符串。</a:t>
            </a:r>
            <a:endParaRPr lang="en-US" altLang="zh-CN" sz="1200" b="0" i="0" dirty="0">
              <a:solidFill>
                <a:srgbClr val="222222"/>
              </a:solidFill>
              <a:effectLst/>
              <a:latin typeface="Lucida Grande"/>
            </a:endParaRPr>
          </a:p>
          <a:p>
            <a:r>
              <a:rPr lang="en-US" altLang="zh-CN" sz="1200" dirty="0">
                <a:solidFill>
                  <a:srgbClr val="333333"/>
                </a:solidFill>
                <a:latin typeface="Helvetica Neue"/>
              </a:rPr>
              <a:t>Eval():</a:t>
            </a:r>
            <a:r>
              <a:rPr lang="zh-CN" altLang="en-US" sz="1200" dirty="0">
                <a:solidFill>
                  <a:srgbClr val="333333"/>
                </a:solidFill>
                <a:latin typeface="Helvetica Neue"/>
              </a:rPr>
              <a:t> </a:t>
            </a:r>
            <a:r>
              <a:rPr lang="en-US" altLang="zh-CN" sz="1200" dirty="0">
                <a:solidFill>
                  <a:srgbClr val="333333"/>
                </a:solidFill>
                <a:latin typeface="Helvetica Neue"/>
              </a:rPr>
              <a:t>eval() </a:t>
            </a:r>
            <a:r>
              <a:rPr lang="zh-CN" altLang="en-US" sz="1200" dirty="0">
                <a:solidFill>
                  <a:srgbClr val="333333"/>
                </a:solidFill>
                <a:latin typeface="Helvetica Neue"/>
              </a:rPr>
              <a:t>函数用来执行一个字符串表达式，并返回表达式的值。</a:t>
            </a:r>
            <a:endParaRPr lang="en-US" altLang="zh-CN" sz="1200" dirty="0">
              <a:solidFill>
                <a:srgbClr val="333333"/>
              </a:solidFill>
              <a:latin typeface="Helvetica Neue"/>
            </a:endParaRPr>
          </a:p>
          <a:p>
            <a:r>
              <a:rPr lang="en-US" altLang="zh-CN" sz="1400" b="0" i="0" dirty="0">
                <a:solidFill>
                  <a:srgbClr val="808080"/>
                </a:solidFill>
                <a:effectLst/>
                <a:latin typeface="Menlo"/>
              </a:rPr>
              <a:t>&gt;&gt;&gt;</a:t>
            </a:r>
            <a:r>
              <a:rPr lang="en-US" altLang="zh-CN" sz="1400" b="0" i="0" dirty="0">
                <a:solidFill>
                  <a:srgbClr val="000000"/>
                </a:solidFill>
                <a:effectLst/>
                <a:latin typeface="Menlo"/>
              </a:rPr>
              <a:t> 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008080"/>
                </a:solidFill>
                <a:effectLst/>
                <a:latin typeface="Menlo"/>
              </a:rPr>
              <a:t>str</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b="0" i="0" dirty="0">
                <a:solidFill>
                  <a:srgbClr val="0000FF"/>
                </a:solidFill>
                <a:effectLst/>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008080"/>
                </a:solidFill>
                <a:effectLst/>
                <a:latin typeface="Menlo"/>
              </a:rPr>
              <a:t>str</a:t>
            </a:r>
            <a:r>
              <a:rPr lang="en-US" altLang="zh-CN" sz="1400" b="0" i="0" dirty="0">
                <a:solidFill>
                  <a:srgbClr val="808000"/>
                </a:solidFill>
                <a:effectLst/>
                <a:latin typeface="Menlo"/>
              </a:rPr>
              <a:t>(</a:t>
            </a:r>
            <a:r>
              <a:rPr lang="en-US" altLang="zh-CN" sz="1400" b="0" i="0" dirty="0">
                <a:solidFill>
                  <a:srgbClr val="800000"/>
                </a:solidFill>
                <a:effectLst/>
                <a:latin typeface="Menlo"/>
              </a:rPr>
              <a:t>1</a:t>
            </a:r>
            <a:r>
              <a:rPr lang="en-US" altLang="zh-CN" sz="1400" b="0" i="0" dirty="0">
                <a:solidFill>
                  <a:srgbClr val="000000"/>
                </a:solidFill>
                <a:effectLst/>
                <a:latin typeface="Menlo"/>
              </a:rPr>
              <a:t>/</a:t>
            </a:r>
            <a:r>
              <a:rPr lang="en-US" altLang="zh-CN" sz="1400" b="0" i="0" dirty="0">
                <a:solidFill>
                  <a:srgbClr val="800000"/>
                </a:solidFill>
                <a:effectLst/>
                <a:latin typeface="Menlo"/>
              </a:rPr>
              <a:t>7</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'0.14285714285714285'</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x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0000"/>
                </a:solidFill>
                <a:effectLst/>
                <a:latin typeface="Menlo"/>
              </a:rPr>
              <a:t>10</a:t>
            </a:r>
            <a:r>
              <a:rPr lang="en-US" altLang="zh-CN" sz="1400" b="0" i="0" dirty="0">
                <a:solidFill>
                  <a:srgbClr val="000000"/>
                </a:solidFill>
                <a:effectLst/>
                <a:latin typeface="Menlo"/>
              </a:rPr>
              <a:t> * </a:t>
            </a:r>
            <a:r>
              <a:rPr lang="en-US" altLang="zh-CN" sz="1400" b="0" i="0" dirty="0">
                <a:solidFill>
                  <a:srgbClr val="800000"/>
                </a:solidFill>
                <a:effectLst/>
                <a:latin typeface="Menlo"/>
              </a:rPr>
              <a:t>3.25</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y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0000"/>
                </a:solidFill>
                <a:effectLst/>
                <a:latin typeface="Menlo"/>
              </a:rPr>
              <a:t>200</a:t>
            </a:r>
            <a:r>
              <a:rPr lang="en-US" altLang="zh-CN" sz="1400" b="0" i="0" dirty="0">
                <a:solidFill>
                  <a:srgbClr val="000000"/>
                </a:solidFill>
                <a:effectLst/>
                <a:latin typeface="Menlo"/>
              </a:rPr>
              <a:t> * </a:t>
            </a:r>
            <a:r>
              <a:rPr lang="en-US" altLang="zh-CN" sz="1400" b="0" i="0" dirty="0">
                <a:solidFill>
                  <a:srgbClr val="800000"/>
                </a:solidFill>
                <a:effectLst/>
                <a:latin typeface="Menlo"/>
              </a:rPr>
              <a:t>200</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'x </a:t>
            </a:r>
            <a:r>
              <a:rPr lang="zh-CN" altLang="en-US" sz="1400" b="0" i="0" dirty="0">
                <a:solidFill>
                  <a:srgbClr val="AA1111"/>
                </a:solidFill>
                <a:effectLst/>
                <a:latin typeface="Menlo"/>
              </a:rPr>
              <a:t>的值为： </a:t>
            </a:r>
            <a:r>
              <a:rPr lang="en-US" altLang="zh-CN" sz="1400" b="0" i="0" dirty="0">
                <a:solidFill>
                  <a:srgbClr val="AA1111"/>
                </a:solidFill>
                <a:effectLst/>
                <a:latin typeface="Menlo"/>
              </a:rPr>
              <a:t>'</a:t>
            </a:r>
            <a:r>
              <a:rPr lang="zh-CN" altLang="en-US" sz="1400" b="0" i="0" dirty="0">
                <a:solidFill>
                  <a:srgbClr val="000000"/>
                </a:solidFill>
                <a:effectLst/>
                <a:latin typeface="Menlo"/>
              </a:rPr>
              <a:t> </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x</a:t>
            </a:r>
            <a:r>
              <a:rPr lang="en-US" altLang="zh-CN" sz="1400" b="0" i="0" dirty="0">
                <a:solidFill>
                  <a:srgbClr val="808000"/>
                </a:solidFill>
                <a:effectLst/>
                <a:latin typeface="Menlo"/>
              </a:rPr>
              <a:t>)</a:t>
            </a:r>
            <a:r>
              <a:rPr lang="en-US" altLang="zh-CN" sz="1400" b="0" i="0" dirty="0">
                <a:solidFill>
                  <a:srgbClr val="000000"/>
                </a:solidFill>
                <a:effectLst/>
                <a:latin typeface="Menlo"/>
              </a:rPr>
              <a:t> + </a:t>
            </a:r>
            <a:r>
              <a:rPr lang="en-US" altLang="zh-CN" sz="1400" b="0" i="0" dirty="0">
                <a:solidFill>
                  <a:srgbClr val="AA1111"/>
                </a:solidFill>
                <a:effectLst/>
                <a:latin typeface="Menlo"/>
              </a:rPr>
              <a:t>',  y </a:t>
            </a:r>
            <a:r>
              <a:rPr lang="zh-CN" altLang="en-US" sz="1400" b="0" i="0" dirty="0">
                <a:solidFill>
                  <a:srgbClr val="AA1111"/>
                </a:solidFill>
                <a:effectLst/>
                <a:latin typeface="Menlo"/>
              </a:rPr>
              <a:t>的值为：</a:t>
            </a:r>
            <a:r>
              <a:rPr lang="en-US" altLang="zh-CN" sz="1400" b="0" i="0" dirty="0">
                <a:solidFill>
                  <a:srgbClr val="AA1111"/>
                </a:solidFill>
                <a:effectLst/>
                <a:latin typeface="Menlo"/>
              </a:rPr>
              <a:t>'</a:t>
            </a:r>
            <a:r>
              <a:rPr lang="zh-CN" altLang="en-US" sz="1400" b="0" i="0" dirty="0">
                <a:solidFill>
                  <a:srgbClr val="000000"/>
                </a:solidFill>
                <a:effectLst/>
                <a:latin typeface="Menlo"/>
              </a:rPr>
              <a:t> </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y</a:t>
            </a:r>
            <a:r>
              <a:rPr lang="en-US" altLang="zh-CN" sz="1400" b="0" i="0" dirty="0">
                <a:solidFill>
                  <a:srgbClr val="808000"/>
                </a:solidFill>
                <a:effectLst/>
                <a:latin typeface="Menlo"/>
              </a:rPr>
              <a:t>)</a:t>
            </a:r>
            <a:r>
              <a:rPr lang="en-US" altLang="zh-CN" sz="1400" b="0" i="0" dirty="0">
                <a:solidFill>
                  <a:srgbClr val="000000"/>
                </a:solidFill>
                <a:effectLst/>
                <a:latin typeface="Menlo"/>
              </a:rPr>
              <a:t> + </a:t>
            </a:r>
            <a:r>
              <a:rPr lang="en-US" altLang="zh-CN" sz="1400" b="0" i="0" dirty="0">
                <a:solidFill>
                  <a:srgbClr val="AA1111"/>
                </a:solidFill>
                <a:effectLst/>
                <a:latin typeface="Menlo"/>
              </a:rPr>
              <a: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1" i="0" dirty="0">
                <a:solidFill>
                  <a:srgbClr val="008000"/>
                </a:solidFill>
                <a:effectLst/>
                <a:latin typeface="Menlo"/>
              </a:rPr>
              <a:t>print</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x </a:t>
            </a:r>
            <a:r>
              <a:rPr lang="zh-CN" altLang="en-US" sz="1400" dirty="0">
                <a:solidFill>
                  <a:srgbClr val="0000FF"/>
                </a:solidFill>
                <a:latin typeface="Menlo"/>
              </a:rPr>
              <a:t>的值为： </a:t>
            </a:r>
            <a:r>
              <a:rPr lang="en-US" altLang="zh-CN" sz="1400" dirty="0">
                <a:solidFill>
                  <a:srgbClr val="0000FF"/>
                </a:solidFill>
                <a:latin typeface="Menlo"/>
              </a:rPr>
              <a:t>32.5,</a:t>
            </a:r>
            <a:r>
              <a:rPr lang="zh-CN" altLang="en-US" sz="1400" dirty="0">
                <a:solidFill>
                  <a:srgbClr val="0000FF"/>
                </a:solidFill>
                <a:latin typeface="Menlo"/>
              </a:rPr>
              <a:t>  </a:t>
            </a:r>
            <a:r>
              <a:rPr lang="en-US" altLang="zh-CN" sz="1400" dirty="0">
                <a:solidFill>
                  <a:srgbClr val="0000FF"/>
                </a:solidFill>
                <a:latin typeface="Menlo"/>
              </a:rPr>
              <a:t>y </a:t>
            </a:r>
            <a:r>
              <a:rPr lang="zh-CN" altLang="en-US" sz="1400" dirty="0">
                <a:solidFill>
                  <a:srgbClr val="0000FF"/>
                </a:solidFill>
                <a:latin typeface="Menlo"/>
              </a:rPr>
              <a:t>的值为：</a:t>
            </a:r>
            <a:r>
              <a:rPr lang="en-US" altLang="zh-CN" sz="1400" dirty="0">
                <a:solidFill>
                  <a:srgbClr val="0000FF"/>
                </a:solidFill>
                <a:latin typeface="Menlo"/>
              </a:rPr>
              <a:t>40000...</a:t>
            </a:r>
            <a:br>
              <a:rPr lang="zh-CN" altLang="en-US" sz="1400" dirty="0"/>
            </a:br>
            <a:r>
              <a:rPr lang="en-US" altLang="zh-CN" sz="1400" b="0" i="0" dirty="0">
                <a:solidFill>
                  <a:srgbClr val="808080"/>
                </a:solidFill>
                <a:effectLst/>
                <a:latin typeface="Menlo"/>
              </a:rPr>
              <a:t>&gt;&gt;&gt;</a:t>
            </a:r>
            <a:r>
              <a:rPr lang="zh-CN" altLang="en-US" sz="1400" b="0" i="0" dirty="0">
                <a:solidFill>
                  <a:srgbClr val="000000"/>
                </a:solidFill>
                <a:effectLst/>
                <a:latin typeface="Menlo"/>
              </a:rPr>
              <a:t> </a:t>
            </a:r>
            <a:r>
              <a:rPr lang="en-US" altLang="zh-CN" sz="1400" b="0" i="0" dirty="0">
                <a:solidFill>
                  <a:srgbClr val="AA5500"/>
                </a:solidFill>
                <a:effectLst/>
                <a:latin typeface="Menlo"/>
              </a:rPr>
              <a:t>#  </a:t>
            </a:r>
            <a:r>
              <a:rPr lang="en-US" altLang="zh-CN" sz="1400" b="0" i="0" dirty="0" err="1">
                <a:solidFill>
                  <a:srgbClr val="AA5500"/>
                </a:solidFill>
                <a:effectLst/>
                <a:latin typeface="Menlo"/>
              </a:rPr>
              <a:t>repr</a:t>
            </a:r>
            <a:r>
              <a:rPr lang="en-US" altLang="zh-CN" sz="1400" b="0" i="0" dirty="0">
                <a:solidFill>
                  <a:srgbClr val="AA5500"/>
                </a:solidFill>
                <a:effectLst/>
                <a:latin typeface="Menlo"/>
              </a:rPr>
              <a:t>() </a:t>
            </a:r>
            <a:r>
              <a:rPr lang="zh-CN" altLang="en-US" sz="1400" b="0" i="0" dirty="0">
                <a:solidFill>
                  <a:srgbClr val="AA5500"/>
                </a:solidFill>
                <a:effectLst/>
                <a:latin typeface="Menlo"/>
              </a:rPr>
              <a:t>函数可以转义字符串中的特殊字符</a:t>
            </a:r>
            <a:br>
              <a:rPr lang="zh-CN" altLang="en-US" sz="1400" dirty="0"/>
            </a:br>
            <a:r>
              <a:rPr lang="en-US" altLang="zh-CN" sz="1400" dirty="0">
                <a:solidFill>
                  <a:srgbClr val="0000FF"/>
                </a:solidFill>
                <a:latin typeface="Menlo"/>
              </a:rPr>
              <a:t>... hello = 'hello, HFUT\n'</a:t>
            </a:r>
            <a:br>
              <a:rPr lang="en-US" altLang="zh-CN" sz="1400" dirty="0">
                <a:solidFill>
                  <a:srgbClr val="0000FF"/>
                </a:solidFill>
                <a:latin typeface="Menlo"/>
              </a:rPr>
            </a:br>
            <a:r>
              <a:rPr lang="en-US" altLang="zh-CN" sz="1400" b="0" i="0" dirty="0">
                <a:solidFill>
                  <a:srgbClr val="808080"/>
                </a:solidFill>
                <a:effectLst/>
                <a:latin typeface="Menlo"/>
              </a:rPr>
              <a:t>&gt;&gt;&gt;</a:t>
            </a:r>
            <a:r>
              <a:rPr lang="en-US" altLang="zh-CN" sz="1400" b="0" i="0" dirty="0">
                <a:solidFill>
                  <a:srgbClr val="000000"/>
                </a:solidFill>
                <a:effectLst/>
                <a:latin typeface="Menlo"/>
              </a:rPr>
              <a:t> hellos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hello</a:t>
            </a:r>
            <a:r>
              <a:rPr lang="en-US" altLang="zh-CN" sz="1400" b="0" i="0" dirty="0">
                <a:solidFill>
                  <a:srgbClr val="808000"/>
                </a:solidFill>
                <a:effectLst/>
                <a:latin typeface="Menlo"/>
              </a:rPr>
              <a: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1" i="0" dirty="0">
                <a:solidFill>
                  <a:srgbClr val="008000"/>
                </a:solidFill>
                <a:effectLst/>
                <a:latin typeface="Menlo"/>
              </a:rPr>
              <a:t>print</a:t>
            </a:r>
            <a:r>
              <a:rPr lang="en-US" altLang="zh-CN" sz="1400" b="0" i="0" dirty="0">
                <a:solidFill>
                  <a:srgbClr val="808000"/>
                </a:solidFill>
                <a:effectLst/>
                <a:latin typeface="Menlo"/>
              </a:rPr>
              <a:t>(</a:t>
            </a:r>
            <a:r>
              <a:rPr lang="en-US" altLang="zh-CN" sz="1400" b="0" i="0" dirty="0">
                <a:solidFill>
                  <a:srgbClr val="000000"/>
                </a:solidFill>
                <a:effectLst/>
                <a:latin typeface="Menlo"/>
              </a:rPr>
              <a:t>hellos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'hello, HFUT\n'</a:t>
            </a:r>
            <a:br>
              <a:rPr lang="en-US" altLang="zh-CN" sz="1400" dirty="0">
                <a:solidFill>
                  <a:srgbClr val="0000FF"/>
                </a:solidFill>
                <a:latin typeface="Menlo"/>
              </a:rPr>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AA5500"/>
                </a:solidFill>
                <a:effectLst/>
                <a:latin typeface="Menlo"/>
              </a:rPr>
              <a:t># </a:t>
            </a:r>
            <a:r>
              <a:rPr lang="en-US" altLang="zh-CN" sz="1400" b="0" i="0" dirty="0" err="1">
                <a:solidFill>
                  <a:srgbClr val="AA5500"/>
                </a:solidFill>
                <a:effectLst/>
                <a:latin typeface="Menlo"/>
              </a:rPr>
              <a:t>repr</a:t>
            </a:r>
            <a:r>
              <a:rPr lang="en-US" altLang="zh-CN" sz="1400" b="0" i="0" dirty="0">
                <a:solidFill>
                  <a:srgbClr val="AA5500"/>
                </a:solidFill>
                <a:effectLst/>
                <a:latin typeface="Menlo"/>
              </a:rPr>
              <a:t>() </a:t>
            </a:r>
            <a:r>
              <a:rPr lang="zh-CN" altLang="en-US" sz="1400" b="0" i="0" dirty="0">
                <a:solidFill>
                  <a:srgbClr val="AA5500"/>
                </a:solidFill>
                <a:effectLst/>
                <a:latin typeface="Menlo"/>
              </a:rPr>
              <a:t>的参数可以是 </a:t>
            </a:r>
            <a:r>
              <a:rPr lang="en-US" altLang="zh-CN" sz="1400" b="0" i="0" dirty="0">
                <a:solidFill>
                  <a:srgbClr val="AA5500"/>
                </a:solidFill>
                <a:effectLst/>
                <a:latin typeface="Menlo"/>
              </a:rPr>
              <a:t>Python </a:t>
            </a:r>
            <a:r>
              <a:rPr lang="zh-CN" altLang="en-US" sz="1400" b="0" i="0" dirty="0">
                <a:solidFill>
                  <a:srgbClr val="AA5500"/>
                </a:solidFill>
                <a:effectLst/>
                <a:latin typeface="Menlo"/>
              </a:rPr>
              <a:t>的任何对象</a:t>
            </a:r>
            <a:br>
              <a:rPr lang="zh-CN" altLang="en-US" sz="1400" dirty="0"/>
            </a:b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x</a:t>
            </a:r>
            <a:r>
              <a:rPr lang="en-US" altLang="zh-CN" sz="1400" b="0" i="0" dirty="0">
                <a:solidFill>
                  <a:srgbClr val="808080"/>
                </a:solidFill>
                <a:effectLst/>
                <a:latin typeface="Menlo"/>
              </a:rPr>
              <a:t>,</a:t>
            </a:r>
            <a:r>
              <a:rPr lang="en-US" altLang="zh-CN" sz="1400" b="0" i="0" dirty="0">
                <a:solidFill>
                  <a:srgbClr val="000000"/>
                </a:solidFill>
                <a:effectLst/>
                <a:latin typeface="Menlo"/>
              </a:rPr>
              <a:t> y</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8000"/>
                </a:solidFill>
                <a:effectLst/>
                <a:latin typeface="Menlo"/>
              </a:rPr>
              <a:t>(</a:t>
            </a:r>
            <a:r>
              <a:rPr lang="en-US" altLang="zh-CN" sz="1400" b="0" i="0" dirty="0">
                <a:solidFill>
                  <a:srgbClr val="AA1111"/>
                </a:solidFill>
                <a:effectLst/>
                <a:latin typeface="Menlo"/>
              </a:rPr>
              <a:t>'Google'</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'HFUT'</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"(32.5, 40000, ('Google', 'HFUT'))"</a:t>
            </a:r>
            <a:endParaRPr lang="zh-CN" altLang="en-US" sz="1400" dirty="0">
              <a:solidFill>
                <a:srgbClr val="0000FF"/>
              </a:solidFill>
              <a:latin typeface="Menlo"/>
            </a:endParaRPr>
          </a:p>
          <a:p>
            <a:endParaRPr lang="zh-CN" altLang="en-US"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文本框 4"/>
          <p:cNvSpPr txBox="1"/>
          <p:nvPr/>
        </p:nvSpPr>
        <p:spPr>
          <a:xfrm>
            <a:off x="3203848" y="2420888"/>
            <a:ext cx="5718297"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solidFill>
                  <a:srgbClr val="0000FF"/>
                </a:solidFill>
              </a:rPr>
              <a:t>引申阅读 </a:t>
            </a:r>
            <a:r>
              <a:rPr lang="en-US" altLang="zh-CN" dirty="0">
                <a:solidFill>
                  <a:srgbClr val="0000FF"/>
                </a:solidFill>
              </a:rPr>
              <a:t>https://www.jianshu.com/p/2a41315ca47e</a:t>
            </a:r>
            <a:endParaRPr lang="zh-CN" altLang="en-US" dirty="0">
              <a:solidFill>
                <a:srgbClr val="0000FF"/>
              </a:solidFill>
            </a:endParaRPr>
          </a:p>
        </p:txBody>
      </p:sp>
      <p:sp>
        <p:nvSpPr>
          <p:cNvPr id="6" name="文本框 5"/>
          <p:cNvSpPr txBox="1"/>
          <p:nvPr/>
        </p:nvSpPr>
        <p:spPr>
          <a:xfrm>
            <a:off x="7452320" y="6093296"/>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cSld>
  <p:clrMapOvr>
    <a:masterClrMapping/>
  </p:clrMapOvr>
  <p:transition spd="slow" advClick="0">
    <p:pull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1" cstate="print"/>
          <a:stretch>
            <a:fillRect/>
          </a:stretch>
        </p:blipFill>
        <p:spPr>
          <a:xfrm>
            <a:off x="6588224" y="4210514"/>
            <a:ext cx="1179998" cy="1179998"/>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grpSp>
        <p:nvGrpSpPr>
          <p:cNvPr id="5" name="组合 4"/>
          <p:cNvGrpSpPr/>
          <p:nvPr/>
        </p:nvGrpSpPr>
        <p:grpSpPr>
          <a:xfrm>
            <a:off x="1074990" y="3814720"/>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anose="02020603050405020304" pitchFamily="18" charset="0"/>
                  <a:ea typeface="黑体" panose="02010609060101010101" pitchFamily="49" charset="-122"/>
                </a:rPr>
                <a:t>李培培</a:t>
              </a:r>
              <a:endParaRPr lang="en-US" altLang="zh-CN" sz="2000" b="1" dirty="0">
                <a:latin typeface="Times New Roman" panose="02020603050405020304" pitchFamily="18" charset="0"/>
                <a:ea typeface="黑体" panose="02010609060101010101" pitchFamily="49" charset="-122"/>
              </a:endParaRP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QQ</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123452644</a:t>
              </a:r>
              <a:r>
                <a:rPr lang="zh-CN" altLang="en-US" sz="2000" b="1"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 微信：</a:t>
              </a:r>
              <a:r>
                <a:rPr lang="en-US" altLang="zh-CN" sz="2000" b="1" dirty="0">
                  <a:solidFill>
                    <a:srgbClr val="FF0000"/>
                  </a:solidFill>
                  <a:latin typeface="Times New Roman" panose="02020603050405020304" pitchFamily="18" charset="0"/>
                  <a:ea typeface="黑体" panose="02010609060101010101" pitchFamily="49" charset="-122"/>
                </a:rPr>
                <a:t>li123452644</a:t>
              </a:r>
              <a:endParaRPr lang="en-US" altLang="zh-CN" sz="2000" b="1" dirty="0">
                <a:solidFill>
                  <a:srgbClr val="FF0000"/>
                </a:solidFill>
                <a:latin typeface="Times New Roman" panose="02020603050405020304" pitchFamily="18" charset="0"/>
                <a:ea typeface="黑体" panose="02010609060101010101" pitchFamily="49" charset="-122"/>
              </a:endParaRP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Email</a:t>
              </a:r>
              <a:r>
                <a:rPr lang="en-US" altLang="zh-CN" sz="2000" b="1" dirty="0">
                  <a:latin typeface="Times New Roman" panose="02020603050405020304" pitchFamily="18" charset="0"/>
                  <a:ea typeface="黑体" panose="02010609060101010101" pitchFamily="49" charset="-122"/>
                </a:rPr>
                <a:t>: </a:t>
              </a:r>
              <a:r>
                <a:rPr lang="en-US" altLang="zh-CN" sz="2000" b="1" dirty="0">
                  <a:solidFill>
                    <a:srgbClr val="0000FF"/>
                  </a:solidFill>
                  <a:latin typeface="Times New Roman" panose="02020603050405020304" pitchFamily="18" charset="0"/>
                  <a:ea typeface="黑体" panose="02010609060101010101" pitchFamily="49" charset="-122"/>
                </a:rPr>
                <a:t>peipeili@hfut.edu.cn</a:t>
              </a:r>
              <a:endParaRPr lang="en-US" altLang="zh-CN" sz="2000" b="1" dirty="0">
                <a:solidFill>
                  <a:srgbClr val="0000FF"/>
                </a:solidFill>
                <a:latin typeface="Times New Roman" panose="02020603050405020304" pitchFamily="18" charset="0"/>
                <a:ea typeface="黑体" panose="02010609060101010101" pitchFamily="49" charset="-122"/>
              </a:endParaRPr>
            </a:p>
            <a:p>
              <a:pPr algn="ctr" eaLnBrk="0" hangingPunct="0">
                <a:lnSpc>
                  <a:spcPct val="125000"/>
                </a:lnSpc>
              </a:pPr>
              <a:r>
                <a:rPr lang="zh-CN" altLang="en-US" sz="2000" b="1" dirty="0">
                  <a:solidFill>
                    <a:srgbClr val="FF0000"/>
                  </a:solidFill>
                  <a:latin typeface="Times New Roman" panose="02020603050405020304" pitchFamily="18" charset="0"/>
                  <a:ea typeface="黑体" panose="02010609060101010101" pitchFamily="49" charset="-122"/>
                </a:rPr>
                <a:t>手机号</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13956043016</a:t>
              </a:r>
              <a:endParaRPr lang="en-US" altLang="zh-CN" sz="2000" b="1" dirty="0">
                <a:solidFill>
                  <a:srgbClr val="0000FF"/>
                </a:solidFill>
                <a:latin typeface="Times New Roman" panose="02020603050405020304" pitchFamily="18" charset="0"/>
                <a:ea typeface="黑体" panose="02010609060101010101" pitchFamily="49" charset="-122"/>
              </a:endParaRPr>
            </a:p>
            <a:p>
              <a:pPr marL="0" lvl="1" algn="ctr" eaLnBrk="0" hangingPunct="0">
                <a:lnSpc>
                  <a:spcPct val="125000"/>
                </a:lnSpc>
              </a:pPr>
              <a:r>
                <a:rPr lang="zh-CN" altLang="en-US" sz="2000" b="1" dirty="0">
                  <a:latin typeface="Times New Roman" panose="02020603050405020304" pitchFamily="18" charset="0"/>
                  <a:ea typeface="黑体" panose="02010609060101010101"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anose="02020603050405020304" pitchFamily="18" charset="0"/>
                <a:ea typeface="黑体" panose="02010609060101010101" pitchFamily="49" charset="-122"/>
              </a:endParaRPr>
            </a:p>
            <a:p>
              <a:pPr algn="ctr" eaLnBrk="0" hangingPunct="0"/>
              <a:r>
                <a:rPr lang="zh-CN" altLang="en-US" sz="2000" b="1" dirty="0">
                  <a:latin typeface="Times New Roman" panose="02020603050405020304" pitchFamily="18" charset="0"/>
                  <a:ea typeface="黑体" panose="02010609060101010101" pitchFamily="49" charset="-122"/>
                </a:rPr>
                <a:t> </a:t>
              </a:r>
              <a:endParaRPr lang="zh-CN" altLang="en-US" sz="2000" b="1" dirty="0">
                <a:latin typeface="Times New Roman" panose="02020603050405020304" pitchFamily="18" charset="0"/>
                <a:ea typeface="黑体" panose="02010609060101010101" pitchFamily="49"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anose="020B0604030504040204" pitchFamily="34" charset="0"/>
                  <a:ea typeface="黑体" panose="02010609060101010101" pitchFamily="49" charset="-122"/>
                </a:rPr>
                <a:t>联系方式</a:t>
              </a:r>
              <a:endParaRPr lang="zh-CN" altLang="en-US" sz="3000" b="1" dirty="0">
                <a:latin typeface="Verdana" panose="020B0604030504040204" pitchFamily="34" charset="0"/>
                <a:ea typeface="黑体" panose="02010609060101010101" pitchFamily="49" charset="-122"/>
              </a:endParaRPr>
            </a:p>
          </p:txBody>
        </p:sp>
        <p:pic>
          <p:nvPicPr>
            <p:cNvPr id="10" name="图片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fld>
            <a:endParaRPr lang="zh-CN" altLang="en-US" dirty="0"/>
          </a:p>
        </p:txBody>
      </p:sp>
      <p:sp>
        <p:nvSpPr>
          <p:cNvPr id="5" name="内容占位符 2"/>
          <p:cNvSpPr>
            <a:spLocks noGrp="1"/>
          </p:cNvSpPr>
          <p:nvPr>
            <p:ph idx="1"/>
          </p:nvPr>
        </p:nvSpPr>
        <p:spPr>
          <a:xfrm>
            <a:off x="914400" y="1412776"/>
            <a:ext cx="8229600" cy="4678451"/>
          </a:xfrm>
        </p:spPr>
        <p:txBody>
          <a:bodyPr anchor="t"/>
          <a:lstStyle/>
          <a:p>
            <a:pPr marL="0" indent="0">
              <a:buSzPct val="70000"/>
              <a:buNone/>
            </a:pPr>
            <a:r>
              <a:rPr lang="zh-CN" altLang="en-US" sz="1200" dirty="0">
                <a:latin typeface="Consolas" panose="020B0609020204030204" charset="0"/>
              </a:rPr>
              <a:t>&gt;&gt;&gt; int('555') </a:t>
            </a:r>
            <a:endParaRPr lang="zh-CN" altLang="en-US" sz="1200" dirty="0">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555</a:t>
            </a:r>
            <a:endParaRPr lang="zh-CN" altLang="en-US" sz="1200" dirty="0">
              <a:solidFill>
                <a:srgbClr val="0000FF"/>
              </a:solidFill>
              <a:latin typeface="Consolas" panose="020B0609020204030204" charset="0"/>
            </a:endParaRPr>
          </a:p>
          <a:p>
            <a:pPr marL="0" indent="0">
              <a:buSzPct val="70000"/>
              <a:buNone/>
            </a:pPr>
            <a:r>
              <a:rPr lang="zh-CN" altLang="en-US" sz="1200" dirty="0">
                <a:latin typeface="Consolas" panose="020B0609020204030204" charset="0"/>
              </a:rPr>
              <a:t>&gt;&gt;&gt; '%s'%[1, 2, 3]        </a:t>
            </a:r>
            <a:r>
              <a:rPr lang="en-US" altLang="zh-CN" sz="1200" dirty="0">
                <a:latin typeface="Consolas" panose="020B0609020204030204" charset="0"/>
              </a:rPr>
              <a:t>#</a:t>
            </a:r>
            <a:r>
              <a:rPr lang="zh-CN" altLang="en-US" sz="1200" dirty="0">
                <a:latin typeface="Consolas" panose="020B0609020204030204" charset="0"/>
              </a:rPr>
              <a:t>直接把对象转换成字符串</a:t>
            </a:r>
            <a:endParaRPr lang="zh-CN" altLang="en-US" sz="1200" dirty="0">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'[1, 2, 3]'</a:t>
            </a:r>
            <a:endParaRPr lang="zh-CN" altLang="en-US" sz="1200" dirty="0">
              <a:solidFill>
                <a:srgbClr val="0000FF"/>
              </a:solidFill>
              <a:latin typeface="Consolas" panose="020B0609020204030204" charset="0"/>
            </a:endParaRPr>
          </a:p>
          <a:p>
            <a:pPr marL="0" indent="0">
              <a:buSzPct val="70000"/>
              <a:buNone/>
            </a:pPr>
            <a:r>
              <a:rPr lang="zh-CN" altLang="en-US" sz="1200" dirty="0">
                <a:latin typeface="Consolas" panose="020B0609020204030204" charset="0"/>
              </a:rPr>
              <a:t>&gt;&gt;&gt; str((1,2,3))          </a:t>
            </a:r>
            <a:r>
              <a:rPr lang="en-US" altLang="zh-CN" sz="1200" dirty="0">
                <a:latin typeface="Consolas" panose="020B0609020204030204" charset="0"/>
              </a:rPr>
              <a:t>#</a:t>
            </a:r>
            <a:r>
              <a:rPr lang="zh-CN" altLang="en-US" sz="1200" dirty="0">
                <a:latin typeface="Consolas" panose="020B0609020204030204" charset="0"/>
              </a:rPr>
              <a:t>直接把对象转换成字符串</a:t>
            </a:r>
            <a:endParaRPr lang="zh-CN" altLang="en-US" sz="1200" dirty="0">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'(1, 2, 3)'</a:t>
            </a:r>
            <a:endParaRPr lang="zh-CN" altLang="en-US" sz="1200" dirty="0">
              <a:solidFill>
                <a:srgbClr val="0000FF"/>
              </a:solidFill>
              <a:latin typeface="Consolas" panose="020B0609020204030204" charset="0"/>
            </a:endParaRPr>
          </a:p>
          <a:p>
            <a:pPr marL="0" indent="0">
              <a:buSzPct val="70000"/>
              <a:buNone/>
            </a:pPr>
            <a:r>
              <a:rPr lang="zh-CN" altLang="en-US" sz="1200" dirty="0">
                <a:latin typeface="Consolas" panose="020B0609020204030204" charset="0"/>
              </a:rPr>
              <a:t>&gt;&gt;&gt; str([1,2,3])</a:t>
            </a:r>
            <a:endParaRPr lang="zh-CN" altLang="en-US" sz="1200" dirty="0">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'[1, 2, 3]'</a:t>
            </a:r>
            <a:endParaRPr lang="zh-CN" altLang="en-US" sz="1200" dirty="0">
              <a:solidFill>
                <a:srgbClr val="0000FF"/>
              </a:solidFill>
              <a:latin typeface="Consolas" panose="020B0609020204030204" charset="0"/>
            </a:endParaRPr>
          </a:p>
          <a:p>
            <a:pPr marL="0" indent="0">
              <a:buSzPct val="70000"/>
              <a:buNone/>
            </a:pPr>
            <a:r>
              <a:rPr lang="zh-CN" altLang="en-US" sz="1200" dirty="0">
                <a:latin typeface="Consolas" panose="020B0609020204030204" charset="0"/>
              </a:rPr>
              <a:t>&gt;&gt;&gt; </a:t>
            </a:r>
            <a:r>
              <a:rPr lang="zh-CN" altLang="en-US" sz="1200" dirty="0">
                <a:solidFill>
                  <a:srgbClr val="FF0000"/>
                </a:solidFill>
                <a:latin typeface="Consolas" panose="020B0609020204030204" charset="0"/>
              </a:rPr>
              <a:t>list(str([1, 2, 3]))  </a:t>
            </a:r>
            <a:r>
              <a:rPr lang="en-US" altLang="zh-CN" sz="1200" dirty="0">
                <a:latin typeface="Consolas" panose="020B0609020204030204" charset="0"/>
              </a:rPr>
              <a:t>#</a:t>
            </a:r>
            <a:r>
              <a:rPr lang="zh-CN" altLang="en-US" sz="1200" dirty="0">
                <a:latin typeface="Consolas" panose="020B0609020204030204" charset="0"/>
              </a:rPr>
              <a:t>字符串中的每个字符都成为列表的元素</a:t>
            </a:r>
            <a:r>
              <a:rPr lang="zh-CN" altLang="en-US" sz="1200" dirty="0">
                <a:solidFill>
                  <a:srgbClr val="FF0000"/>
                </a:solidFill>
                <a:latin typeface="Consolas" panose="020B0609020204030204" charset="0"/>
              </a:rPr>
              <a:t>（特别注意相关符号以及空格）</a:t>
            </a:r>
            <a:endParaRPr lang="zh-CN" altLang="en-US" sz="1200" dirty="0">
              <a:solidFill>
                <a:srgbClr val="FF0000"/>
              </a:solidFill>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 '1', ',', ' ', '2', ',', ' ', '3', ']']</a:t>
            </a:r>
            <a:endParaRPr lang="zh-CN" altLang="en-US" sz="1200" dirty="0">
              <a:solidFill>
                <a:srgbClr val="0000FF"/>
              </a:solidFill>
              <a:latin typeface="Consolas" panose="020B0609020204030204" charset="0"/>
            </a:endParaRPr>
          </a:p>
          <a:p>
            <a:pPr marL="0" indent="0">
              <a:buSzPct val="70000"/>
              <a:buNone/>
            </a:pPr>
            <a:r>
              <a:rPr lang="zh-CN" altLang="en-US" sz="1200" dirty="0">
                <a:latin typeface="Consolas" panose="020B0609020204030204" charset="0"/>
              </a:rPr>
              <a:t>&gt;&gt;&gt; eval(str([1, 2, 3]))  </a:t>
            </a:r>
            <a:r>
              <a:rPr lang="en-US" altLang="zh-CN" sz="1200" dirty="0">
                <a:latin typeface="Consolas" panose="020B0609020204030204" charset="0"/>
              </a:rPr>
              <a:t>#eval() </a:t>
            </a:r>
            <a:r>
              <a:rPr lang="zh-CN" altLang="en-US" sz="1200" dirty="0">
                <a:latin typeface="Consolas" panose="020B0609020204030204" charset="0"/>
              </a:rPr>
              <a:t>函数用来执行一个字符串表达式，并返回表达式的值。</a:t>
            </a:r>
            <a:endParaRPr lang="zh-CN" altLang="en-US" sz="1200" dirty="0">
              <a:latin typeface="Consolas" panose="020B0609020204030204" charset="0"/>
            </a:endParaRPr>
          </a:p>
          <a:p>
            <a:pPr marL="0" indent="0">
              <a:buSzPct val="70000"/>
              <a:buNone/>
            </a:pPr>
            <a:r>
              <a:rPr lang="zh-CN" altLang="en-US" sz="1200" dirty="0">
                <a:solidFill>
                  <a:srgbClr val="0000FF"/>
                </a:solidFill>
                <a:latin typeface="Consolas" panose="020B0609020204030204" charset="0"/>
              </a:rPr>
              <a:t>[1, 2, 3]</a:t>
            </a:r>
            <a:endParaRPr lang="en-US" altLang="zh-CN" sz="1200" dirty="0">
              <a:solidFill>
                <a:srgbClr val="0000FF"/>
              </a:solidFill>
              <a:latin typeface="Consolas" panose="020B0609020204030204" charset="0"/>
            </a:endParaRPr>
          </a:p>
          <a:p>
            <a:pPr marL="0" indent="0">
              <a:buSzPct val="70000"/>
              <a:buNone/>
            </a:pPr>
            <a:r>
              <a:rPr lang="pt-BR" altLang="zh-CN" sz="1200" dirty="0">
                <a:latin typeface="Consolas" panose="020B0609020204030204" charset="0"/>
              </a:rPr>
              <a:t>&gt;&gt;&gt;x = 7 </a:t>
            </a:r>
            <a:endParaRPr lang="pt-BR" altLang="zh-CN" sz="1200" dirty="0">
              <a:latin typeface="Consolas" panose="020B0609020204030204" charset="0"/>
            </a:endParaRPr>
          </a:p>
          <a:p>
            <a:pPr marL="0" indent="0">
              <a:buSzPct val="70000"/>
              <a:buNone/>
            </a:pPr>
            <a:r>
              <a:rPr lang="pt-BR" altLang="zh-CN" sz="1200" dirty="0">
                <a:latin typeface="Consolas" panose="020B0609020204030204" charset="0"/>
              </a:rPr>
              <a:t>&gt;&gt;&gt; eval('3 * x') </a:t>
            </a:r>
            <a:endParaRPr lang="pt-BR" altLang="zh-CN" sz="1200" dirty="0">
              <a:latin typeface="Consolas" panose="020B0609020204030204" charset="0"/>
            </a:endParaRPr>
          </a:p>
          <a:p>
            <a:pPr marL="0" indent="0">
              <a:buSzPct val="70000"/>
              <a:buNone/>
            </a:pPr>
            <a:r>
              <a:rPr lang="pt-BR" altLang="zh-CN" sz="1200" dirty="0">
                <a:solidFill>
                  <a:srgbClr val="0000FF"/>
                </a:solidFill>
                <a:latin typeface="Consolas" panose="020B0609020204030204" charset="0"/>
              </a:rPr>
              <a:t>21 </a:t>
            </a:r>
            <a:endParaRPr lang="pt-BR" altLang="zh-CN" sz="1200" dirty="0">
              <a:solidFill>
                <a:srgbClr val="0000FF"/>
              </a:solidFill>
              <a:latin typeface="Consolas" panose="020B0609020204030204" charset="0"/>
            </a:endParaRPr>
          </a:p>
          <a:p>
            <a:pPr marL="0" indent="0">
              <a:buSzPct val="70000"/>
              <a:buNone/>
            </a:pPr>
            <a:r>
              <a:rPr lang="pt-BR" altLang="zh-CN" sz="1200" dirty="0">
                <a:latin typeface="Consolas" panose="020B0609020204030204" charset="0"/>
              </a:rPr>
              <a:t>&gt;&gt;&gt; eval('pow(2,2)') </a:t>
            </a:r>
            <a:endParaRPr lang="pt-BR" altLang="zh-CN" sz="1200" dirty="0">
              <a:latin typeface="Consolas" panose="020B0609020204030204" charset="0"/>
            </a:endParaRPr>
          </a:p>
          <a:p>
            <a:pPr marL="0" indent="0">
              <a:buSzPct val="70000"/>
              <a:buNone/>
            </a:pPr>
            <a:r>
              <a:rPr lang="pt-BR" altLang="zh-CN" sz="1200" dirty="0">
                <a:solidFill>
                  <a:srgbClr val="0000FF"/>
                </a:solidFill>
                <a:latin typeface="Consolas" panose="020B0609020204030204" charset="0"/>
              </a:rPr>
              <a:t>4 </a:t>
            </a:r>
            <a:endParaRPr lang="pt-BR" altLang="zh-CN" sz="1200" dirty="0">
              <a:solidFill>
                <a:srgbClr val="0000FF"/>
              </a:solidFill>
              <a:latin typeface="Consolas" panose="020B0609020204030204" charset="0"/>
            </a:endParaRPr>
          </a:p>
          <a:p>
            <a:pPr marL="0" indent="0">
              <a:buSzPct val="70000"/>
              <a:buNone/>
            </a:pPr>
            <a:r>
              <a:rPr lang="pt-BR" altLang="zh-CN" sz="1200" dirty="0">
                <a:latin typeface="Consolas" panose="020B0609020204030204" charset="0"/>
              </a:rPr>
              <a:t>&gt;&gt;&gt; eval('2 + 2’)</a:t>
            </a:r>
            <a:endParaRPr lang="pt-BR" altLang="zh-CN" sz="1200" dirty="0">
              <a:latin typeface="Consolas" panose="020B0609020204030204" charset="0"/>
            </a:endParaRPr>
          </a:p>
          <a:p>
            <a:pPr marL="0" indent="0">
              <a:buSzPct val="70000"/>
              <a:buNone/>
            </a:pPr>
            <a:r>
              <a:rPr lang="pt-BR" altLang="zh-CN" sz="1200" dirty="0">
                <a:latin typeface="Consolas" panose="020B0609020204030204" charset="0"/>
              </a:rPr>
              <a:t>&gt;&gt;&gt; 4 </a:t>
            </a:r>
            <a:endParaRPr lang="pt-BR" altLang="zh-CN" sz="1200" dirty="0">
              <a:latin typeface="Consolas" panose="020B0609020204030204" charset="0"/>
            </a:endParaRPr>
          </a:p>
          <a:p>
            <a:pPr marL="0" indent="0">
              <a:buSzPct val="70000"/>
              <a:buNone/>
            </a:pPr>
            <a:r>
              <a:rPr lang="pt-BR" altLang="zh-CN" sz="1200" dirty="0">
                <a:latin typeface="Consolas" panose="020B0609020204030204" charset="0"/>
              </a:rPr>
              <a:t>&gt;&gt;&gt; n=81 </a:t>
            </a:r>
            <a:endParaRPr lang="pt-BR" altLang="zh-CN" sz="1200" dirty="0">
              <a:latin typeface="Consolas" panose="020B0609020204030204" charset="0"/>
            </a:endParaRPr>
          </a:p>
          <a:p>
            <a:pPr marL="0" indent="0">
              <a:buSzPct val="70000"/>
              <a:buNone/>
            </a:pPr>
            <a:r>
              <a:rPr lang="pt-BR" altLang="zh-CN" sz="1200" dirty="0">
                <a:latin typeface="Consolas" panose="020B0609020204030204" charset="0"/>
              </a:rPr>
              <a:t>&gt;&gt;&gt; eval("n + 4") </a:t>
            </a:r>
            <a:endParaRPr lang="pt-BR" altLang="zh-CN" sz="1200" dirty="0">
              <a:latin typeface="Consolas" panose="020B0609020204030204" charset="0"/>
            </a:endParaRPr>
          </a:p>
          <a:p>
            <a:pPr marL="0" indent="0">
              <a:buSzPct val="70000"/>
              <a:buNone/>
            </a:pPr>
            <a:r>
              <a:rPr lang="pt-BR" altLang="zh-CN" sz="1200" dirty="0">
                <a:solidFill>
                  <a:srgbClr val="0000FF"/>
                </a:solidFill>
                <a:latin typeface="Consolas" panose="020B0609020204030204" charset="0"/>
              </a:rPr>
              <a:t>85</a:t>
            </a:r>
            <a:endParaRPr lang="zh-CN" altLang="en-US" sz="1200" dirty="0">
              <a:solidFill>
                <a:srgbClr val="0000FF"/>
              </a:solidFill>
              <a:latin typeface="Consolas" panose="020B0609020204030204" charset="0"/>
            </a:endParaRPr>
          </a:p>
        </p:txBody>
      </p:sp>
      <p:sp>
        <p:nvSpPr>
          <p:cNvPr id="6" name="文本框 5"/>
          <p:cNvSpPr txBox="1"/>
          <p:nvPr/>
        </p:nvSpPr>
        <p:spPr>
          <a:xfrm>
            <a:off x="12075" y="925990"/>
            <a:ext cx="5652628" cy="523220"/>
          </a:xfrm>
          <a:prstGeom prst="rect">
            <a:avLst/>
          </a:prstGeom>
          <a:noFill/>
        </p:spPr>
        <p:txBody>
          <a:bodyPr wrap="square" rtlCol="0">
            <a:spAutoFit/>
          </a:bodyPr>
          <a:lstStyle/>
          <a:p>
            <a:pPr marL="914400" lvl="1" indent="-45720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r>
              <a:rPr lang="en-US" altLang="zh-CN" sz="2800" b="1" dirty="0">
                <a:ea typeface="仿宋" panose="02010609060101010101" pitchFamily="49" charset="-122"/>
              </a:rPr>
              <a:t>-</a:t>
            </a:r>
            <a:r>
              <a:rPr lang="en-US" altLang="zh-CN" sz="2800" b="1" dirty="0">
                <a:solidFill>
                  <a:srgbClr val="FF0000"/>
                </a:solidFill>
                <a:ea typeface="仿宋" panose="02010609060101010101" pitchFamily="49" charset="-122"/>
              </a:rPr>
              <a:t>%</a:t>
            </a:r>
            <a:r>
              <a:rPr lang="zh-CN" altLang="en-US" sz="2800" b="1" dirty="0">
                <a:solidFill>
                  <a:srgbClr val="FF0000"/>
                </a:solidFill>
                <a:ea typeface="仿宋" panose="02010609060101010101" pitchFamily="49" charset="-122"/>
              </a:rPr>
              <a:t>格式</a:t>
            </a:r>
            <a:endParaRPr lang="en-US" altLang="zh-CN" sz="2800" b="1" dirty="0">
              <a:solidFill>
                <a:srgbClr val="FF0000"/>
              </a:solidFill>
              <a:ea typeface="仿宋" panose="02010609060101010101" pitchFamily="49" charset="-122"/>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1" cstate="print"/>
            <a:stretch>
              <a:fillRect/>
            </a:stretch>
          </p:blipFill>
          <p:spPr>
            <a:xfrm>
              <a:off x="1115929" y="3530600"/>
              <a:ext cx="446172" cy="431048"/>
            </a:xfrm>
            <a:prstGeom prst="rect">
              <a:avLst/>
            </a:prstGeom>
          </p:spPr>
        </p:pic>
      </p:grpSp>
      <p:sp>
        <p:nvSpPr>
          <p:cNvPr id="3" name="文本框 2"/>
          <p:cNvSpPr txBox="1"/>
          <p:nvPr/>
        </p:nvSpPr>
        <p:spPr>
          <a:xfrm>
            <a:off x="4427984" y="1449210"/>
            <a:ext cx="4842024" cy="523220"/>
          </a:xfrm>
          <a:prstGeom prst="rect">
            <a:avLst/>
          </a:prstGeom>
          <a:noFill/>
        </p:spPr>
        <p:txBody>
          <a:bodyPr wrap="square">
            <a:spAutoFit/>
          </a:bodyPr>
          <a:lstStyle/>
          <a:p>
            <a:r>
              <a:rPr lang="en-US" altLang="zh-CN" sz="1400" b="0" i="0" dirty="0">
                <a:solidFill>
                  <a:srgbClr val="333333"/>
                </a:solidFill>
                <a:effectLst/>
                <a:latin typeface="Helvetica Neue"/>
              </a:rPr>
              <a:t>int() </a:t>
            </a:r>
            <a:r>
              <a:rPr lang="zh-CN" altLang="en-US" sz="1400" b="0" i="0" dirty="0">
                <a:solidFill>
                  <a:srgbClr val="333333"/>
                </a:solidFill>
                <a:effectLst/>
                <a:latin typeface="Helvetica Neue"/>
              </a:rPr>
              <a:t>函数用于将一个字符串或数字转换为整型。</a:t>
            </a:r>
            <a:endParaRPr lang="en-US" altLang="zh-CN" sz="1400" b="0" i="0" dirty="0">
              <a:solidFill>
                <a:srgbClr val="333333"/>
              </a:solidFill>
              <a:effectLst/>
              <a:latin typeface="Helvetica Neue"/>
            </a:endParaRPr>
          </a:p>
          <a:p>
            <a:endParaRPr lang="zh-CN" altLang="en-US" sz="1400" dirty="0"/>
          </a:p>
        </p:txBody>
      </p:sp>
      <p:sp>
        <p:nvSpPr>
          <p:cNvPr id="1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class</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 </a:t>
            </a: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int</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x</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 </a:t>
            </a: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base</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6666"/>
                </a:solidFill>
                <a:effectLst/>
                <a:latin typeface="Arial Unicode MS" panose="020B0604020202020204" pitchFamily="34" charset="-122"/>
                <a:ea typeface="Menlo"/>
              </a:rPr>
              <a:t>10</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4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4"/>
          <p:cNvSpPr>
            <a:spLocks noChangeArrowheads="1"/>
          </p:cNvSpPr>
          <p:nvPr/>
        </p:nvSpPr>
        <p:spPr bwMode="auto">
          <a:xfrm>
            <a:off x="6553200" y="1647263"/>
            <a:ext cx="2160240" cy="36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class</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int</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x</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base</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6666"/>
                </a:solidFill>
                <a:effectLst/>
                <a:latin typeface="Arial Unicode MS" panose="020B0604020202020204" pitchFamily="34" charset="-122"/>
                <a:ea typeface="Menlo"/>
              </a:rPr>
              <a:t>10</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8" name="图片 17"/>
          <p:cNvPicPr>
            <a:picLocks noChangeAspect="1"/>
          </p:cNvPicPr>
          <p:nvPr/>
        </p:nvPicPr>
        <p:blipFill>
          <a:blip r:embed="rId2"/>
          <a:stretch>
            <a:fillRect/>
          </a:stretch>
        </p:blipFill>
        <p:spPr>
          <a:xfrm>
            <a:off x="992445" y="3636106"/>
            <a:ext cx="2496317" cy="268225"/>
          </a:xfrm>
          <a:prstGeom prst="rect">
            <a:avLst/>
          </a:prstGeom>
        </p:spPr>
      </p:pic>
      <p:pic>
        <p:nvPicPr>
          <p:cNvPr id="20" name="图片 19"/>
          <p:cNvPicPr>
            <a:picLocks noChangeAspect="1"/>
          </p:cNvPicPr>
          <p:nvPr/>
        </p:nvPicPr>
        <p:blipFill>
          <a:blip r:embed="rId3"/>
          <a:stretch>
            <a:fillRect/>
          </a:stretch>
        </p:blipFill>
        <p:spPr>
          <a:xfrm>
            <a:off x="995814" y="3645024"/>
            <a:ext cx="5141986" cy="694945"/>
          </a:xfrm>
          <a:prstGeom prst="rect">
            <a:avLst/>
          </a:prstGeom>
        </p:spPr>
      </p:pic>
      <p:sp>
        <p:nvSpPr>
          <p:cNvPr id="21" name="文本框 20"/>
          <p:cNvSpPr txBox="1"/>
          <p:nvPr/>
        </p:nvSpPr>
        <p:spPr>
          <a:xfrm>
            <a:off x="3419872" y="4472182"/>
            <a:ext cx="5112568" cy="276999"/>
          </a:xfrm>
          <a:prstGeom prst="rect">
            <a:avLst/>
          </a:prstGeom>
          <a:noFill/>
        </p:spPr>
        <p:txBody>
          <a:bodyPr wrap="square" rtlCol="0">
            <a:spAutoFit/>
          </a:bodyPr>
          <a:lstStyle/>
          <a:p>
            <a:r>
              <a:rPr lang="en-US" altLang="zh-CN" sz="1200" b="0" i="0" dirty="0">
                <a:solidFill>
                  <a:srgbClr val="333333"/>
                </a:solidFill>
                <a:effectLst/>
                <a:latin typeface="Helvetica Neue"/>
              </a:rPr>
              <a:t># eval() </a:t>
            </a:r>
            <a:r>
              <a:rPr lang="zh-CN" altLang="en-US" sz="1200" b="0" i="0" dirty="0">
                <a:solidFill>
                  <a:srgbClr val="333333"/>
                </a:solidFill>
                <a:effectLst/>
                <a:latin typeface="Helvetica Neue"/>
              </a:rPr>
              <a:t>函数用来执行一个字符串表达式，并返回表达式的值。</a:t>
            </a:r>
            <a:endParaRPr lang="zh-CN" altLang="en-US" sz="12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NmQ0ZWQwM2ViOGY2Nzc1MzA1Y2I5ZmUyYTE0ODY2M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37493</Words>
  <Application>WPS 演示</Application>
  <PresentationFormat>全屏显示(4:3)</PresentationFormat>
  <Paragraphs>2142</Paragraphs>
  <Slides>87</Slides>
  <Notes>23</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114" baseType="lpstr">
      <vt:lpstr>Arial</vt:lpstr>
      <vt:lpstr>宋体</vt:lpstr>
      <vt:lpstr>Wingdings</vt:lpstr>
      <vt:lpstr>Times New Roman</vt:lpstr>
      <vt:lpstr>黑体</vt:lpstr>
      <vt:lpstr>Calibri</vt:lpstr>
      <vt:lpstr>仿宋</vt:lpstr>
      <vt:lpstr>Comic Sans MS</vt:lpstr>
      <vt:lpstr>MS PMincho</vt:lpstr>
      <vt:lpstr>Yu Gothic UI</vt:lpstr>
      <vt:lpstr>Garamond</vt:lpstr>
      <vt:lpstr>方正舒体</vt:lpstr>
      <vt:lpstr>微软雅黑</vt:lpstr>
      <vt:lpstr>Wingdings</vt:lpstr>
      <vt:lpstr>Consolas</vt:lpstr>
      <vt:lpstr>Helvetica Neue</vt:lpstr>
      <vt:lpstr>-apple-system</vt:lpstr>
      <vt:lpstr>Arial Unicode MS</vt:lpstr>
      <vt:lpstr>Menlo</vt:lpstr>
      <vt:lpstr>SFMono-Regular</vt:lpstr>
      <vt:lpstr>Courier New</vt:lpstr>
      <vt:lpstr>Verdana</vt:lpstr>
      <vt:lpstr>PingFang SC</vt:lpstr>
      <vt:lpstr>Segoe Print</vt:lpstr>
      <vt:lpstr>Lucida Grande</vt:lpstr>
      <vt:lpstr>Office 主题</vt:lpstr>
      <vt:lpstr>Paint.Picture</vt:lpstr>
      <vt:lpstr>PowerPoint 演示文稿</vt:lpstr>
      <vt:lpstr>第4章 字符串与正则表达式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str.format()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ASCⅡ UTF-8 GB2312(GBK) CP936 Unicode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re.sub()使用详解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 repr() eval()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17580</cp:lastModifiedBy>
  <cp:revision>2226</cp:revision>
  <cp:lastPrinted>2012-11-20T01:52:00Z</cp:lastPrinted>
  <dcterms:created xsi:type="dcterms:W3CDTF">2012-10-13T08:41:00Z</dcterms:created>
  <dcterms:modified xsi:type="dcterms:W3CDTF">2022-09-16T02:56:30Z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607C06B43A6841439510A7004A42A198</vt:lpwstr>
  </property>
  <property fmtid="{D5CDD505-2E9C-101B-9397-08002B2CF9AE}" pid="3" name="KSOProductBuildVer">
    <vt:lpwstr>2052-11.1.0.12358</vt:lpwstr>
  </property>
</Properties>
</file>